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8288000" cy="10287000"/>
  <p:notesSz cx="6858000" cy="9144000"/>
  <p:embeddedFontLst>
    <p:embeddedFont>
      <p:font typeface="Almarai Bold" panose="020B0604020202020204" charset="-78"/>
      <p:regular r:id="rId56"/>
    </p:embeddedFont>
    <p:embeddedFont>
      <p:font typeface="Noto Serif Display" panose="020B0604020202020204"/>
      <p:regular r:id="rId57"/>
    </p:embeddedFont>
    <p:embeddedFont>
      <p:font typeface="Open Sans Extra Bold" panose="020B0604020202020204" charset="0"/>
      <p:regular r:id="rId58"/>
    </p:embeddedFont>
    <p:embeddedFont>
      <p:font typeface="Open Sans Extra Bold Italics" panose="020B0604020202020204" charset="0"/>
      <p:regular r:id="rId59"/>
    </p:embeddedFont>
    <p:embeddedFont>
      <p:font typeface="Poppins" panose="00000500000000000000" pitchFamily="2" charset="0"/>
      <p:regular r:id="rId60"/>
      <p:bold r:id="rId61"/>
      <p:italic r:id="rId62"/>
      <p:boldItalic r:id="rId63"/>
    </p:embeddedFont>
    <p:embeddedFont>
      <p:font typeface="Poppins Bold" panose="00000800000000000000" pitchFamily="2" charset="0"/>
      <p:regular r:id="rId64"/>
      <p:bold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26"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Phân cụm khách hàng là một trong những phương pháp phân tích dữ liệu phổ biến, giúp các doanh nghiệp khai thác tối đa giá trị từ dữ liệu khách hàng. Bằng cách nhóm các khách hàng có đặc điểm hoặc hành vi tương tự lại với nhau, doanh nghiệp có thể áp dụng các chiến lược quản lý và phát triển hiệu quả hơn.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Khởi tạo centroids và phân phối (Broadcasting):</a:t>
            </a:r>
          </a:p>
          <a:p>
            <a:r>
              <a:rPr lang="en-US"/>
              <a:t>Driver: Bắt đầu thuật toán bằng cách khởi tạo số lượng cụm k và các centroid ban đầu. Sau đó, các centroid này sẽ được broadcast tới tất cả các worker nodes. Điều này giúp mỗi worker có thể xử lý dữ liệu của mình mà không cần phải truy cập trực tiếp vào Driver mỗi lần.</a:t>
            </a:r>
          </a:p>
          <a:p>
            <a:endParaRPr lang="en-US"/>
          </a:p>
          <a:p>
            <a:r>
              <a:rPr lang="en-US"/>
              <a:t>2)	Phân chia dữ liệu thành các partition:</a:t>
            </a:r>
          </a:p>
          <a:p>
            <a:r>
              <a:rPr lang="en-US"/>
              <a:t>Dữ liệu sẽ được chia thành nhiều partition, mỗi partition này sẽ được phân phối đến một worker node. Mỗi worker node sẽ làm việc độc lập trên một phần dữ liệu của mình.</a:t>
            </a:r>
          </a:p>
          <a:p>
            <a:endParaRPr lang="en-US"/>
          </a:p>
          <a:p>
            <a:r>
              <a:rPr lang="en-US"/>
              <a:t>3)	Xử lý dữ liệu trên các worker nodes:</a:t>
            </a:r>
          </a:p>
          <a:p>
            <a:r>
              <a:rPr lang="en-US"/>
              <a:t>Mỗi worker nhận được centroid từ Driver (qua broadcast) và xử lý dữ liệu trong partition của mình.</a:t>
            </a:r>
          </a:p>
          <a:p>
            <a:r>
              <a:rPr lang="en-US"/>
              <a:t>Mỗi điểm dữ liệu trong partition sẽ tính toán khoảng cách tới các centroid và gán điểm đó vào cụm gần nhất.</a:t>
            </a:r>
          </a:p>
          <a:p>
            <a:r>
              <a:rPr lang="en-US"/>
              <a:t>map sẽ được áp dụng để gán điểm vào cluster, và sau đó, kết quả sẽ được gửi lại về Driver thông qua các phép toán phân tán như reduceByKey.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4)	Tính toán centroid mới:</a:t>
            </a:r>
          </a:p>
          <a:p>
            <a:r>
              <a:rPr lang="en-US"/>
              <a:t>Sau khi tất cả các worker nodes hoàn thành việc gán các điểm vào cụm, Driver sẽ thu thập kết quả từ các worker. Sau đó, tính toán lại centroid cho mỗi cụm bằng cách lấy trung bình các điểm trong cùng một cụm.</a:t>
            </a:r>
          </a:p>
          <a:p>
            <a:r>
              <a:rPr lang="en-US"/>
              <a:t>5)	Kiểm tra hội tụ:</a:t>
            </a:r>
          </a:p>
          <a:p>
            <a:r>
              <a:rPr lang="en-US"/>
              <a:t>Sau mỗi vòng lặp, Driver tính toán sự thay đổi của centroid và kiểm tra xem thuật toán có hội tụ chưa. Nếu có, thuật toán kết thúc, nếu không, thuật toán sẽ tiếp tục với các centroid mới.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Một số ứng dụng phổ biến của việc phân cụm khách hàng:</a:t>
            </a:r>
          </a:p>
          <a:p>
            <a:endParaRPr lang="en-US"/>
          </a:p>
          <a:p>
            <a:r>
              <a:rPr lang="en-US"/>
              <a:t>	Chiến lược tiếp thị cá nhân hóa: Tạo các chiến dịch quảng cáo và tiếp thị phù hợp với từng nhóm khách hàng.</a:t>
            </a:r>
          </a:p>
          <a:p>
            <a:endParaRPr lang="en-US"/>
          </a:p>
          <a:p>
            <a:r>
              <a:rPr lang="en-US"/>
              <a:t>	Dự đoán giá trị lâu dài của khách hàng (CLV): Phân nhóm khách hàng để dự đoán và tối ưu hóa chiến lược giữ chân khách hàng.</a:t>
            </a:r>
          </a:p>
          <a:p>
            <a:endParaRPr lang="en-US"/>
          </a:p>
          <a:p>
            <a:r>
              <a:rPr lang="en-US"/>
              <a:t>	Phân tích nhu cầu khách hàng: Nhận biết các nhu cầu ẩn trong dữ liệu khách hàng.</a:t>
            </a:r>
          </a:p>
          <a:p>
            <a:endParaRPr lang="en-US"/>
          </a:p>
          <a:p>
            <a:r>
              <a:rPr lang="en-US"/>
              <a:t>	Định giá sản phẩm và dịch vụ: Phân khúc thị trường dựa trên thu nhập hoặc hành vi tiêu dùng.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Bài toán của đề tài là phân cụm khách hàng dựa trên dữ liệu hành vi và đặc điểm cá nhân nhằm hỗ trợ các doanh nghiệp tối ưu hóa chiến lược kinh doanh và tiếp thị. Cụ thể, mục tiêu là sử dụng thuật toán phân cụm KMeans để nhóm các khách hàng có đặc điểm tương đồng thành các cụm riêng biệt. Điều này giúp doanh nghiệp hiểu rõ hơn về các nhóm khách hàng của mình, từ đó đưa ra các chiến lược tiếp thị và chăm sóc phù hợp nhằm tăng doanh số và sự hài lòng của khách hàng.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bước thực hiện bài toán bao gồm:</a:t>
            </a:r>
          </a:p>
          <a:p>
            <a:endParaRPr lang="en-US"/>
          </a:p>
          <a:p>
            <a:r>
              <a:rPr lang="en-US"/>
              <a:t>1)	Thu thập dữ liệu: Sử dụng dữ liệu khách hàng từ  nguồn dữ liệu mở Kaggle.</a:t>
            </a:r>
          </a:p>
          <a:p>
            <a:endParaRPr lang="en-US"/>
          </a:p>
          <a:p>
            <a:r>
              <a:rPr lang="en-US"/>
              <a:t>2)	Xử lý tiền dữ liệu: Tiền xử lý dữ liệu để loại bỏ các giá trị ngoại lệ, chuẩn hóa dữ liệu số và mã hóa dữ liệu phân loại nhằm đảm bảo dữ liệu đồng nhất và phù hợp cho phân cụm.</a:t>
            </a:r>
          </a:p>
          <a:p>
            <a:endParaRPr lang="en-US"/>
          </a:p>
          <a:p>
            <a:r>
              <a:rPr lang="en-US"/>
              <a:t>3)	Áp dụng thuật toán phân cụm KMeans: Sử dụng thuật toán KMeans để nhóm các khách hàng dựa trên các đặc điểm đã chuẩn bị. Quy trình này bao gồm khởi tạo các centroid, gán cụm cho từng điểm dữ liệu và lặp lại quá trình đến khi hội tụ.</a:t>
            </a:r>
          </a:p>
          <a:p>
            <a:endParaRPr lang="en-US"/>
          </a:p>
          <a:p>
            <a:r>
              <a:rPr lang="en-US"/>
              <a:t>4)	Tối ưu hóa số lượng cụm: Sử dụng phương pháp Elbow để xác định số lượng cụm (k) tối ưu, đảm bảo sự cân bằng giữa độ chi tiết của cụm và tính tổng quát của mô hình.</a:t>
            </a:r>
          </a:p>
          <a:p>
            <a:endParaRPr lang="en-US"/>
          </a:p>
          <a:p>
            <a:r>
              <a:rPr lang="en-US"/>
              <a:t>5)	Đánh giá kết quả: Đánh giá hiệu quả phân cụm bằng cách sử dụng độ đo như SSE (Sum of Squared Errors), từ đó phân tích và so sánh các cụm để đưa ra kết luận hợp lý.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Mã hóa one-hot là một phương pháp chuyển đổi dữ liệu phân loại thành các cột nhị phân (binary columns). Mỗi giá trị riêng biệt của một biến phân loại được biểu diễn bằng một cột riêng, trong đó:</a:t>
            </a:r>
          </a:p>
          <a:p>
            <a:endParaRPr lang="en-US"/>
          </a:p>
          <a:p>
            <a:r>
              <a:rPr lang="en-US"/>
              <a:t>+	Giá trị tương ứng được đặt là 1.</a:t>
            </a:r>
          </a:p>
          <a:p>
            <a:endParaRPr lang="en-US"/>
          </a:p>
          <a:p>
            <a:r>
              <a:rPr lang="en-US"/>
              <a:t>+	Các giá trị còn lại được đặt là 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Ngoại lệ (Outliers) là các giá trị bất thường hoặc nằm cách biệt so với phần lớn các giá trị còn lại trong dữ liệu. Những giá trị này có thể xuất hiện do lỗi nhập liệu, quy trình thu thập dữ liệu không chính xác, hoặc do bản chất tự nhiên của dữ liệu. Việc xử lý ngoại lệ là cần thiết vì chúng có thể:</a:t>
            </a:r>
          </a:p>
          <a:p>
            <a:r>
              <a:rPr lang="en-US"/>
              <a:t>	Gây ảnh hưởng tiêu cực đến mô hình học máy (như tăng độ lệch hoặc sai số).</a:t>
            </a:r>
          </a:p>
          <a:p>
            <a:r>
              <a:rPr lang="en-US"/>
              <a:t>	Làm sai lệch kết quả phân tích thống kê. </a:t>
            </a:r>
          </a:p>
          <a:p>
            <a:r>
              <a:rPr lang="en-US"/>
              <a:t>	Phương pháp sử dụng IQR (Interquartile Range) [2]</a:t>
            </a:r>
          </a:p>
          <a:p>
            <a:r>
              <a:rPr lang="en-US"/>
              <a:t>IQR là một kỹ thuật để phát hiện và xử lý ngoại lệ, dựa trên thống kê phân vị của dữ liệu.</a:t>
            </a:r>
          </a:p>
          <a:p>
            <a:r>
              <a:rPr lang="en-US"/>
              <a:t>Bước 1: Tính IQR</a:t>
            </a:r>
          </a:p>
          <a:p>
            <a:r>
              <a:rPr lang="en-US"/>
              <a:t>	Q1 (quartile 1): Giá trị tại phân vị thứ 25% (25% dữ liệu nhỏ hơn hoặc bằng Q1).</a:t>
            </a:r>
          </a:p>
          <a:p>
            <a:r>
              <a:rPr lang="en-US"/>
              <a:t>	Q3 (quartile 3): Giá trị tại phân vị thứ 75% (75% dữ liệu nhỏ hơn hoặc bằng Q3).</a:t>
            </a:r>
          </a:p>
          <a:p>
            <a:r>
              <a:rPr lang="en-US"/>
              <a:t>	IQR (Interquartile Range): Là khoảng cách giữa Q3 và Q1, được tính bằng:</a:t>
            </a:r>
          </a:p>
          <a:p>
            <a:r>
              <a:rPr lang="en-US"/>
              <a:t>\mathbit{IQR}=\mathbit{Q}_\mathbf{3}-\mathbit{Q}_\mathbf{1}</a:t>
            </a:r>
          </a:p>
          <a:p>
            <a:r>
              <a:rPr lang="en-US"/>
              <a:t>Bước 2: Xác định giới hạn</a:t>
            </a:r>
          </a:p>
          <a:p>
            <a:r>
              <a:rPr lang="en-US"/>
              <a:t>	Lower Bound (giới hạn dưới):</a:t>
            </a:r>
          </a:p>
          <a:p>
            <a:r>
              <a:rPr lang="en-US"/>
              <a:t>\mathbit{LowerBound}=\mathbit{Q}_\mathbf{1}-\mathbf{1}.\mathbf{5}\ast\mathbit{IQR}</a:t>
            </a:r>
          </a:p>
          <a:p>
            <a:r>
              <a:rPr lang="en-US"/>
              <a:t>	Upper Bound (giới hạn trên):</a:t>
            </a:r>
          </a:p>
          <a:p>
            <a:r>
              <a:rPr lang="en-US"/>
              <a:t>\mathbit{UpperBound}=\mathbit{Q}_\mathbf{3}+\mathbf{1}.\mathbf{5}\ast\mathbit{IQR}</a:t>
            </a:r>
          </a:p>
          <a:p>
            <a:r>
              <a:rPr lang="en-US"/>
              <a:t>Bước 3: Phát hiện và xử lý ngoại lệ</a:t>
            </a:r>
          </a:p>
          <a:p>
            <a:r>
              <a:rPr lang="en-US"/>
              <a:t>	Bất kỳ giá trị nào:</a:t>
            </a:r>
          </a:p>
          <a:p>
            <a:r>
              <a:rPr lang="en-US"/>
              <a:t>	Nhỏ hơn Lower Bound =&gt; được coi là ngoại lệ dưới.</a:t>
            </a:r>
          </a:p>
          <a:p>
            <a:r>
              <a:rPr lang="en-US"/>
              <a:t>	Lớn hơn Upper Bound =&gt; được coi là ngoại lệ trên.</a:t>
            </a:r>
          </a:p>
          <a:p>
            <a:r>
              <a:rPr lang="en-US"/>
              <a:t>	Xử lý:</a:t>
            </a:r>
          </a:p>
          <a:p>
            <a:r>
              <a:rPr lang="en-US"/>
              <a:t>	Gán giá trị nhỏ hơn Lower Bound thành Lower Bound.</a:t>
            </a:r>
          </a:p>
          <a:p>
            <a:r>
              <a:rPr lang="en-US"/>
              <a:t>	Gán giá trị lớn hơn Upper Bound thành Upper Bound.</a:t>
            </a:r>
          </a:p>
          <a:p>
            <a:r>
              <a:rPr lang="en-US"/>
              <a:t>	Giữ nguyên các giá trị trong khoảng [Lower Bound, Upper Bound].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Chuẩn hóa Z-Score là một phương pháp phổ biến trong xử lý dữ liệu số để đưa dữ liệu về một dạng phân phối chuẩn (mean = 0, standard deviation = 1). Kỹ thuật này giúp giảm sự khác biệt về tỷ lệ giữa các cột và làm cho các mô hình học máy hoạt động hiệu quả hơn.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Khởi tạo giá trị k (số cụm) và các tham số chung</a:t>
            </a:r>
          </a:p>
          <a:p>
            <a:r>
              <a:rPr lang="en-US"/>
              <a:t>o	k_values = range(2, 11): Đây là phạm vi các giá trị của k mà bạn muốn thử nghiệm (từ 2 đến 10). Mỗi giá trị k đại diện cho số lượng cụm (clusters) mà thuật toán sẽ phân chia dữ liệu thành.</a:t>
            </a:r>
          </a:p>
          <a:p>
            <a:r>
              <a:rPr lang="en-US"/>
              <a:t>o	sse_results = []: Một danh sách rỗng để lưu trữ kết quả SSE (Sum of Squared Errors) cho mỗi giá trị của k.</a:t>
            </a:r>
          </a:p>
          <a:p>
            <a:r>
              <a:rPr lang="en-US"/>
              <a:t>o	max_iterations = 20: Số lần tối đa thuật toán sẽ lặp lại để cải thiện các centroids.</a:t>
            </a:r>
          </a:p>
          <a:p>
            <a:r>
              <a:rPr lang="en-US"/>
              <a:t>o	convergence_threshold = 1e-4: Ngưỡng hội tụ, nghĩa là khi khoảng cách giữa các centroids cũ và mới nhỏ hơn giá trị này, thuật toán sẽ dừng lại. </a:t>
            </a:r>
          </a:p>
          <a:p>
            <a:r>
              <a:rPr lang="en-US"/>
              <a:t>2)	Khởi tạo centroid và lặp qua các giá trị k</a:t>
            </a:r>
          </a:p>
          <a:p>
            <a:r>
              <a:rPr lang="en-US"/>
              <a:t>o	Lặp qua từng giá trị k trong k_values để thực hiện K-Means cho mỗi giá trị của k.</a:t>
            </a:r>
          </a:p>
          <a:p>
            <a:r>
              <a:rPr lang="en-US"/>
              <a:t>•	Khởi tạo centroids ngẫu nhiên từ dữ liệu với rdd_points.map(lambda x: x[1]).takeSample(False, k, seed=42), giúp chọn k điểm ngẫu nhiên làm centroids ban đầu. </a:t>
            </a:r>
          </a:p>
          <a:p>
            <a:r>
              <a:rPr lang="en-US"/>
              <a:t>3)	Thuật toán K-Means</a:t>
            </a:r>
          </a:p>
          <a:p>
            <a:r>
              <a:rPr lang="en-US"/>
              <a:t>Trong mỗi vòng lặp:</a:t>
            </a:r>
          </a:p>
          <a:p>
            <a:r>
              <a:rPr lang="en-US"/>
              <a:t>o	Gán mỗi điểm vào cụm gần nhất</a:t>
            </a:r>
          </a:p>
          <a:p>
            <a:r>
              <a:rPr lang="en-US"/>
              <a:t>clusters = rdd_points.map(lambda x: (assign_to_cluster(x[1], centroids), (x[1], 1))): Mỗi điểm trong dữ liệu được gán vào cụm gần nhất, theo chỉ số centroid gần nhất với điểm đó. assign_to_cluster là hàm xác định cụm của một điểm dựa trên centroid gần nhất.</a:t>
            </a:r>
          </a:p>
          <a:p>
            <a:r>
              <a:rPr lang="en-US"/>
              <a:t>o	Cập nhật centroid</a:t>
            </a:r>
          </a:p>
          <a:p>
            <a:r>
              <a:rPr lang="en-US"/>
              <a:t>new_centroids = clusters.reduceByKey(...): Sau khi các điểm được phân loại vào các cụm, ta tính lại các centroid mới bằng cách lấy trung bình của các điểm trong mỗi cụm. Phép reduceByKey kết hợp các giá trị trong cùng một cụm và tính trung bình để tạo centroid mới.</a:t>
            </a:r>
          </a:p>
          <a:p>
            <a:r>
              <a:rPr lang="en-US"/>
              <a:t>Sau đó, hàm mapValues(lambda x: [val / x[1] for val in x[0]]) tính toán lại centroid cho mỗi cụm bằng cách chia tổng các giá trị điểm trong cụm cho số lượng điểm trong cụm đó.</a:t>
            </a:r>
          </a:p>
          <a:p>
            <a:r>
              <a:rPr lang="en-US"/>
              <a:t>o	Kiểm tra hội tụ:</a:t>
            </a:r>
          </a:p>
          <a:p>
            <a:r>
              <a:rPr lang="en-US"/>
              <a:t>Tính khoảng cách giữa centroid cũ và mới: Mỗi lần cập nhật centroid mới, bạn kiểm tra khoảng cách giữa các centroid cũ và mới. Nếu khoảng cách lớn hơn một ngưỡng, thuật toán tiếp tục lặp lại các bước trên.</a:t>
            </a:r>
          </a:p>
          <a:p>
            <a:r>
              <a:rPr lang="en-US"/>
              <a:t>Hội tụ: Nếu khoảng cách giữa centroids cũ và mới nhỏ hơn ngưỡng hội tụ, thuật toán dừng lại và kết quả là các centroids cuối cùng.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Khởi tạo giá trị k (số cụm) và các tham số chung</a:t>
            </a:r>
          </a:p>
          <a:p>
            <a:r>
              <a:rPr lang="en-US"/>
              <a:t>o	k_values = range(2, 11): Đây là phạm vi các giá trị của k mà bạn muốn thử nghiệm (từ 2 đến 10). Mỗi giá trị k đại diện cho số lượng cụm (clusters) mà thuật toán sẽ phân chia dữ liệu thành.</a:t>
            </a:r>
          </a:p>
          <a:p>
            <a:r>
              <a:rPr lang="en-US"/>
              <a:t>o	sse_results = []: Một danh sách rỗng để lưu trữ kết quả SSE (Sum of Squared Errors) cho mỗi giá trị của k.</a:t>
            </a:r>
          </a:p>
          <a:p>
            <a:r>
              <a:rPr lang="en-US"/>
              <a:t>o	max_iterations = 20: Số lần tối đa thuật toán sẽ lặp lại để cải thiện các centroids.</a:t>
            </a:r>
          </a:p>
          <a:p>
            <a:r>
              <a:rPr lang="en-US"/>
              <a:t>o	convergence_threshold = 1e-4: Ngưỡng hội tụ, nghĩa là khi khoảng cách giữa các centroids cũ và mới nhỏ hơn giá trị này, thuật toán sẽ dừng lại. </a:t>
            </a:r>
          </a:p>
          <a:p>
            <a:r>
              <a:rPr lang="en-US"/>
              <a:t>2)	Khởi tạo centroid và lặp qua các giá trị k</a:t>
            </a:r>
          </a:p>
          <a:p>
            <a:r>
              <a:rPr lang="en-US"/>
              <a:t>o	Lặp qua từng giá trị k trong k_values để thực hiện K-Means cho mỗi giá trị của k.</a:t>
            </a:r>
          </a:p>
          <a:p>
            <a:r>
              <a:rPr lang="en-US"/>
              <a:t>•	Khởi tạo centroids ngẫu nhiên từ dữ liệu với rdd_points.map(lambda x: x[1]).takeSample(False, k, seed=42), giúp chọn k điểm ngẫu nhiên làm centroids ban đầu. </a:t>
            </a:r>
          </a:p>
          <a:p>
            <a:r>
              <a:rPr lang="en-US"/>
              <a:t>3)	Thuật toán K-Means</a:t>
            </a:r>
          </a:p>
          <a:p>
            <a:r>
              <a:rPr lang="en-US"/>
              <a:t>Trong mỗi vòng lặp:</a:t>
            </a:r>
          </a:p>
          <a:p>
            <a:r>
              <a:rPr lang="en-US"/>
              <a:t>o	Gán mỗi điểm vào cụm gần nhất</a:t>
            </a:r>
          </a:p>
          <a:p>
            <a:r>
              <a:rPr lang="en-US"/>
              <a:t>clusters = rdd_points.map(lambda x: (assign_to_cluster(x[1], centroids), (x[1], 1))): Mỗi điểm trong dữ liệu được gán vào cụm gần nhất, theo chỉ số centroid gần nhất với điểm đó. assign_to_cluster là hàm xác định cụm của một điểm dựa trên centroid gần nhất.</a:t>
            </a:r>
          </a:p>
          <a:p>
            <a:r>
              <a:rPr lang="en-US"/>
              <a:t>o	Cập nhật centroid</a:t>
            </a:r>
          </a:p>
          <a:p>
            <a:r>
              <a:rPr lang="en-US"/>
              <a:t>new_centroids = clusters.reduceByKey(...): Sau khi các điểm được phân loại vào các cụm, ta tính lại các centroid mới bằng cách lấy trung bình của các điểm trong mỗi cụm. Phép reduceByKey kết hợp các giá trị trong cùng một cụm và tính trung bình để tạo centroid mới.</a:t>
            </a:r>
          </a:p>
          <a:p>
            <a:r>
              <a:rPr lang="en-US"/>
              <a:t>Sau đó, hàm mapValues(lambda x: [val / x[1] for val in x[0]]) tính toán lại centroid cho mỗi cụm bằng cách chia tổng các giá trị điểm trong cụm cho số lượng điểm trong cụm đó.</a:t>
            </a:r>
          </a:p>
          <a:p>
            <a:r>
              <a:rPr lang="en-US"/>
              <a:t>o	Kiểm tra hội tụ:</a:t>
            </a:r>
          </a:p>
          <a:p>
            <a:r>
              <a:rPr lang="en-US"/>
              <a:t>Tính khoảng cách giữa centroid cũ và mới: Mỗi lần cập nhật centroid mới, bạn kiểm tra khoảng cách giữa các centroid cũ và mới. Nếu khoảng cách lớn hơn một ngưỡng, thuật toán tiếp tục lặp lại các bước trên.</a:t>
            </a:r>
          </a:p>
          <a:p>
            <a:r>
              <a:rPr lang="en-US"/>
              <a:t>Hội tụ: Nếu khoảng cách giữa centroids cũ và mới nhỏ hơn ngưỡng hội tụ, thuật toán dừng lại và kết quả là các centroids cuối cùng.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svg"/></Relationships>
</file>

<file path=ppt/slides/_rels/slide3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6.sv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6.sv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svg"/></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vishakhdapat/customer-segmentation-clustering"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08233" y="3379192"/>
            <a:ext cx="16271533" cy="3414317"/>
          </a:xfrm>
          <a:prstGeom prst="rect">
            <a:avLst/>
          </a:prstGeom>
        </p:spPr>
        <p:txBody>
          <a:bodyPr lIns="0" tIns="0" rIns="0" bIns="0" rtlCol="0" anchor="t">
            <a:spAutoFit/>
          </a:bodyPr>
          <a:lstStyle/>
          <a:p>
            <a:pPr algn="ctr">
              <a:lnSpc>
                <a:spcPts val="9094"/>
              </a:lnSpc>
            </a:pPr>
            <a:r>
              <a:rPr lang="en-US" sz="6496">
                <a:solidFill>
                  <a:srgbClr val="051D40"/>
                </a:solidFill>
                <a:latin typeface="Open Sans Extra Bold"/>
                <a:ea typeface="Open Sans Extra Bold"/>
                <a:cs typeface="Open Sans Extra Bold"/>
                <a:sym typeface="Open Sans Extra Bold"/>
              </a:rPr>
              <a:t>BÁO CÁO ĐỒ ÁN CUỐI KỲ </a:t>
            </a:r>
          </a:p>
          <a:p>
            <a:pPr algn="ctr">
              <a:lnSpc>
                <a:spcPts val="9094"/>
              </a:lnSpc>
            </a:pPr>
            <a:r>
              <a:rPr lang="en-US" sz="6496">
                <a:solidFill>
                  <a:srgbClr val="051D40"/>
                </a:solidFill>
                <a:latin typeface="Open Sans Extra Bold"/>
                <a:ea typeface="Open Sans Extra Bold"/>
                <a:cs typeface="Open Sans Extra Bold"/>
                <a:sym typeface="Open Sans Extra Bold"/>
              </a:rPr>
              <a:t>DỮ LIỆU LỚN </a:t>
            </a:r>
          </a:p>
          <a:p>
            <a:pPr algn="ctr">
              <a:lnSpc>
                <a:spcPts val="9094"/>
              </a:lnSpc>
              <a:spcBef>
                <a:spcPct val="0"/>
              </a:spcBef>
            </a:pPr>
            <a:r>
              <a:rPr lang="en-US" sz="6496">
                <a:solidFill>
                  <a:srgbClr val="051D40"/>
                </a:solidFill>
                <a:latin typeface="Open Sans Extra Bold"/>
                <a:ea typeface="Open Sans Extra Bold"/>
                <a:cs typeface="Open Sans Extra Bold"/>
                <a:sym typeface="Open Sans Extra Bold"/>
              </a:rPr>
              <a:t>PHÂN CỤM KHÁCH HÀNG VỚI KMEANS </a:t>
            </a:r>
          </a:p>
        </p:txBody>
      </p:sp>
      <p:grpSp>
        <p:nvGrpSpPr>
          <p:cNvPr id="3" name="Group 3"/>
          <p:cNvGrpSpPr/>
          <p:nvPr/>
        </p:nvGrpSpPr>
        <p:grpSpPr>
          <a:xfrm>
            <a:off x="16420234" y="-1717598"/>
            <a:ext cx="3735531" cy="373553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47857" y="-643475"/>
            <a:ext cx="1286950" cy="12869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929195" y="8389571"/>
            <a:ext cx="3735531" cy="37355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5460969" y="7292396"/>
            <a:ext cx="7366063" cy="501556"/>
          </a:xfrm>
          <a:prstGeom prst="rect">
            <a:avLst/>
          </a:prstGeom>
        </p:spPr>
        <p:txBody>
          <a:bodyPr lIns="0" tIns="0" rIns="0" bIns="0" rtlCol="0" anchor="t">
            <a:spAutoFit/>
          </a:bodyPr>
          <a:lstStyle/>
          <a:p>
            <a:pPr algn="ctr">
              <a:lnSpc>
                <a:spcPts val="3855"/>
              </a:lnSpc>
              <a:spcBef>
                <a:spcPct val="0"/>
              </a:spcBef>
            </a:pPr>
            <a:r>
              <a:rPr lang="en-US" sz="2753" spc="-55">
                <a:solidFill>
                  <a:srgbClr val="051D40"/>
                </a:solidFill>
                <a:latin typeface="Poppins"/>
                <a:ea typeface="Poppins"/>
                <a:cs typeface="Poppins"/>
                <a:sym typeface="Poppins"/>
              </a:rPr>
              <a:t>GVHD: ThS. Nguyễn Hồ Duy Tri </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51D40"/>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26279" y="444764"/>
            <a:ext cx="11552885" cy="1618975"/>
            <a:chOff x="0" y="0"/>
            <a:chExt cx="3042735" cy="426397"/>
          </a:xfrm>
        </p:grpSpPr>
        <p:sp>
          <p:nvSpPr>
            <p:cNvPr id="6" name="Freeform 6"/>
            <p:cNvSpPr/>
            <p:nvPr/>
          </p:nvSpPr>
          <p:spPr>
            <a:xfrm>
              <a:off x="0" y="0"/>
              <a:ext cx="3042735" cy="426397"/>
            </a:xfrm>
            <a:custGeom>
              <a:avLst/>
              <a:gdLst/>
              <a:ahLst/>
              <a:cxnLst/>
              <a:rect l="l" t="t" r="r" b="b"/>
              <a:pathLst>
                <a:path w="3042735" h="426397">
                  <a:moveTo>
                    <a:pt x="0" y="0"/>
                  </a:moveTo>
                  <a:lnTo>
                    <a:pt x="3042735" y="0"/>
                  </a:lnTo>
                  <a:lnTo>
                    <a:pt x="3042735" y="426397"/>
                  </a:lnTo>
                  <a:lnTo>
                    <a:pt x="0" y="426397"/>
                  </a:lnTo>
                  <a:close/>
                </a:path>
              </a:pathLst>
            </a:custGeom>
            <a:solidFill>
              <a:srgbClr val="145DA0"/>
            </a:solidFill>
            <a:ln cap="sq">
              <a:noFill/>
              <a:prstDash val="solid"/>
              <a:miter/>
            </a:ln>
          </p:spPr>
          <p:txBody>
            <a:bodyPr/>
            <a:lstStyle/>
            <a:p>
              <a:endParaRPr lang="en-US"/>
            </a:p>
          </p:txBody>
        </p:sp>
        <p:sp>
          <p:nvSpPr>
            <p:cNvPr id="7" name="TextBox 7"/>
            <p:cNvSpPr txBox="1"/>
            <p:nvPr/>
          </p:nvSpPr>
          <p:spPr>
            <a:xfrm>
              <a:off x="0" y="-38100"/>
              <a:ext cx="3042735" cy="46449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3757140" y="3080552"/>
            <a:ext cx="11301259" cy="4746529"/>
          </a:xfrm>
          <a:custGeom>
            <a:avLst/>
            <a:gdLst/>
            <a:ahLst/>
            <a:cxnLst/>
            <a:rect l="l" t="t" r="r" b="b"/>
            <a:pathLst>
              <a:path w="11301259" h="4746529">
                <a:moveTo>
                  <a:pt x="0" y="0"/>
                </a:moveTo>
                <a:lnTo>
                  <a:pt x="11301259" y="0"/>
                </a:lnTo>
                <a:lnTo>
                  <a:pt x="11301259" y="4746529"/>
                </a:lnTo>
                <a:lnTo>
                  <a:pt x="0" y="4746529"/>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5642018" y="757701"/>
            <a:ext cx="8121406"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DỮ LIỆU</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3"/>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US"/>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5083297" y="2903493"/>
            <a:ext cx="8121406"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MÔ TẢ BÀI TOÁN</a:t>
            </a:r>
          </a:p>
        </p:txBody>
      </p:sp>
      <p:sp>
        <p:nvSpPr>
          <p:cNvPr id="10" name="TextBox 10"/>
          <p:cNvSpPr txBox="1"/>
          <p:nvPr/>
        </p:nvSpPr>
        <p:spPr>
          <a:xfrm>
            <a:off x="3787027" y="4436873"/>
            <a:ext cx="10713946" cy="2986405"/>
          </a:xfrm>
          <a:prstGeom prst="rect">
            <a:avLst/>
          </a:prstGeom>
        </p:spPr>
        <p:txBody>
          <a:bodyPr lIns="0" tIns="0" rIns="0" bIns="0" rtlCol="0" anchor="t">
            <a:spAutoFit/>
          </a:bodyPr>
          <a:lstStyle/>
          <a:p>
            <a:pPr algn="just">
              <a:lnSpc>
                <a:spcPts val="3919"/>
              </a:lnSpc>
              <a:spcBef>
                <a:spcPct val="0"/>
              </a:spcBef>
            </a:pPr>
            <a:r>
              <a:rPr lang="en-US" sz="2799" spc="-55">
                <a:solidFill>
                  <a:srgbClr val="FDFDFD"/>
                </a:solidFill>
                <a:latin typeface="Poppins"/>
                <a:ea typeface="Poppins"/>
                <a:cs typeface="Poppins"/>
                <a:sym typeface="Poppins"/>
              </a:rPr>
              <a:t> Bài   toán   của   đề   tài  là  phân   cụm   khách   hàng   dựa   trên   dữ   liệu   hành  vi  và   đặc   điểm   cá   nhân   nhằm   hỗ   trợ   các   doanh   nghiệp   tối   ưu   hóa   chiến   lược   kinh   doanh   và   tiếp   thị .  Cụ   thể ,  mục   tiêu  là  sử   dụng   thuật   toán   phân   cụm   KMeans  để  nhóm   các   khách   hàng  có  đặc   điểm   tương   đồng   thành   các   cụm   riêng   biệt </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DFDFD"/>
                </a:solidFill>
                <a:latin typeface="Noto Serif Display"/>
                <a:ea typeface="Noto Serif Display"/>
                <a:cs typeface="Noto Serif Display"/>
                <a:sym typeface="Noto Serif Display"/>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509286" y="1919210"/>
            <a:ext cx="13269428" cy="771523"/>
          </a:xfrm>
          <a:prstGeom prst="rect">
            <a:avLst/>
          </a:prstGeom>
        </p:spPr>
        <p:txBody>
          <a:bodyPr lIns="0" tIns="0" rIns="0" bIns="0" rtlCol="0" anchor="t">
            <a:spAutoFit/>
          </a:bodyPr>
          <a:lstStyle/>
          <a:p>
            <a:pPr algn="ctr">
              <a:lnSpc>
                <a:spcPts val="6300"/>
              </a:lnSpc>
              <a:spcBef>
                <a:spcPct val="0"/>
              </a:spcBef>
            </a:pPr>
            <a:r>
              <a:rPr lang="en-US" sz="4500">
                <a:solidFill>
                  <a:srgbClr val="051D40"/>
                </a:solidFill>
                <a:latin typeface="Open Sans Extra Bold"/>
                <a:ea typeface="Open Sans Extra Bold"/>
                <a:cs typeface="Open Sans Extra Bold"/>
                <a:sym typeface="Open Sans Extra Bold"/>
              </a:rPr>
              <a:t>​Các bước thực hiện bài toán bao gồm</a:t>
            </a:r>
          </a:p>
        </p:txBody>
      </p:sp>
      <p:sp>
        <p:nvSpPr>
          <p:cNvPr id="6" name="TextBox 6"/>
          <p:cNvSpPr txBox="1"/>
          <p:nvPr/>
        </p:nvSpPr>
        <p:spPr>
          <a:xfrm>
            <a:off x="4335024" y="3927402"/>
            <a:ext cx="12362017" cy="4130893"/>
          </a:xfrm>
          <a:prstGeom prst="rect">
            <a:avLst/>
          </a:prstGeom>
        </p:spPr>
        <p:txBody>
          <a:bodyPr lIns="0" tIns="0" rIns="0" bIns="0" rtlCol="0" anchor="t">
            <a:spAutoFit/>
          </a:bodyPr>
          <a:lstStyle/>
          <a:p>
            <a:pPr marL="834759" lvl="1" indent="-417379" algn="l">
              <a:lnSpc>
                <a:spcPts val="5412"/>
              </a:lnSpc>
              <a:buAutoNum type="arabicPeriod"/>
            </a:pPr>
            <a:r>
              <a:rPr lang="en-US" sz="3866">
                <a:solidFill>
                  <a:srgbClr val="051D40"/>
                </a:solidFill>
                <a:latin typeface="Poppins"/>
                <a:ea typeface="Poppins"/>
                <a:cs typeface="Poppins"/>
                <a:sym typeface="Poppins"/>
              </a:rPr>
              <a:t>Thu thập dữ liệu</a:t>
            </a:r>
          </a:p>
          <a:p>
            <a:pPr marL="834759" lvl="1" indent="-417379" algn="l">
              <a:lnSpc>
                <a:spcPts val="5412"/>
              </a:lnSpc>
              <a:buAutoNum type="arabicPeriod"/>
            </a:pPr>
            <a:r>
              <a:rPr lang="en-US" sz="3866">
                <a:solidFill>
                  <a:srgbClr val="051D40"/>
                </a:solidFill>
                <a:latin typeface="Poppins"/>
                <a:ea typeface="Poppins"/>
                <a:cs typeface="Poppins"/>
                <a:sym typeface="Poppins"/>
              </a:rPr>
              <a:t>Xử lý tiền dữ liệu</a:t>
            </a:r>
          </a:p>
          <a:p>
            <a:pPr marL="834759" lvl="1" indent="-417379" algn="l">
              <a:lnSpc>
                <a:spcPts val="5412"/>
              </a:lnSpc>
              <a:buAutoNum type="arabicPeriod"/>
            </a:pPr>
            <a:r>
              <a:rPr lang="en-US" sz="3866">
                <a:solidFill>
                  <a:srgbClr val="051D40"/>
                </a:solidFill>
                <a:latin typeface="Poppins"/>
                <a:ea typeface="Poppins"/>
                <a:cs typeface="Poppins"/>
                <a:sym typeface="Poppins"/>
              </a:rPr>
              <a:t>Áp dụng thuật toán phân cụm KMeans</a:t>
            </a:r>
          </a:p>
          <a:p>
            <a:pPr marL="834759" lvl="1" indent="-417379" algn="l">
              <a:lnSpc>
                <a:spcPts val="5412"/>
              </a:lnSpc>
              <a:buAutoNum type="arabicPeriod"/>
            </a:pPr>
            <a:r>
              <a:rPr lang="en-US" sz="3866">
                <a:solidFill>
                  <a:srgbClr val="051D40"/>
                </a:solidFill>
                <a:latin typeface="Poppins"/>
                <a:ea typeface="Poppins"/>
                <a:cs typeface="Poppins"/>
                <a:sym typeface="Poppins"/>
              </a:rPr>
              <a:t>Tối ưu hóa số lượng cụm</a:t>
            </a:r>
          </a:p>
          <a:p>
            <a:pPr marL="834759" lvl="1" indent="-417379" algn="l">
              <a:lnSpc>
                <a:spcPts val="5412"/>
              </a:lnSpc>
              <a:buAutoNum type="arabicPeriod"/>
            </a:pPr>
            <a:r>
              <a:rPr lang="en-US" sz="3866">
                <a:solidFill>
                  <a:srgbClr val="051D40"/>
                </a:solidFill>
                <a:latin typeface="Poppins"/>
                <a:ea typeface="Poppins"/>
                <a:cs typeface="Poppins"/>
                <a:sym typeface="Poppins"/>
              </a:rPr>
              <a:t>Đánh giá kết quả</a:t>
            </a:r>
          </a:p>
          <a:p>
            <a:pPr algn="l">
              <a:lnSpc>
                <a:spcPts val="5412"/>
              </a:lnSpc>
            </a:pPr>
            <a:endParaRPr lang="en-US" sz="3866">
              <a:solidFill>
                <a:srgbClr val="051D40"/>
              </a:solidFill>
              <a:latin typeface="Poppins"/>
              <a:ea typeface="Poppins"/>
              <a:cs typeface="Poppins"/>
              <a:sym typeface="Poppins"/>
            </a:endParaRP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51D40"/>
                </a:solidFill>
                <a:latin typeface="Noto Serif Display"/>
                <a:ea typeface="Noto Serif Display"/>
                <a:cs typeface="Noto Serif Display"/>
                <a:sym typeface="Noto Serif Display"/>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848967" y="4223695"/>
            <a:ext cx="12590065" cy="1658636"/>
          </a:xfrm>
          <a:prstGeom prst="rect">
            <a:avLst/>
          </a:prstGeom>
        </p:spPr>
        <p:txBody>
          <a:bodyPr lIns="0" tIns="0" rIns="0" bIns="0" rtlCol="0" anchor="t">
            <a:spAutoFit/>
          </a:bodyPr>
          <a:lstStyle/>
          <a:p>
            <a:pPr algn="ctr">
              <a:lnSpc>
                <a:spcPts val="13579"/>
              </a:lnSpc>
              <a:spcBef>
                <a:spcPct val="0"/>
              </a:spcBef>
            </a:pPr>
            <a:r>
              <a:rPr lang="en-US" sz="9699" b="1">
                <a:solidFill>
                  <a:srgbClr val="FFFFFF"/>
                </a:solidFill>
                <a:latin typeface="Open Sans Extra Bold"/>
                <a:ea typeface="Open Sans Extra Bold"/>
                <a:cs typeface="Open Sans Extra Bold"/>
                <a:sym typeface="Open Sans Extra Bold"/>
              </a:rPr>
              <a:t>​PHÂN TÍCH DỮ LIỆU </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380213" y="0"/>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n-US"/>
          </a:p>
        </p:txBody>
      </p:sp>
      <p:sp>
        <p:nvSpPr>
          <p:cNvPr id="3" name="Freeform 3"/>
          <p:cNvSpPr/>
          <p:nvPr/>
        </p:nvSpPr>
        <p:spPr>
          <a:xfrm>
            <a:off x="906825" y="4295564"/>
            <a:ext cx="10324397" cy="2713842"/>
          </a:xfrm>
          <a:custGeom>
            <a:avLst/>
            <a:gdLst/>
            <a:ahLst/>
            <a:cxnLst/>
            <a:rect l="l" t="t" r="r" b="b"/>
            <a:pathLst>
              <a:path w="10324397" h="2713842">
                <a:moveTo>
                  <a:pt x="0" y="0"/>
                </a:moveTo>
                <a:lnTo>
                  <a:pt x="10324397" y="0"/>
                </a:lnTo>
                <a:lnTo>
                  <a:pt x="10324397" y="2713841"/>
                </a:lnTo>
                <a:lnTo>
                  <a:pt x="0" y="271384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906825" y="7427470"/>
            <a:ext cx="10972958" cy="537845"/>
          </a:xfrm>
          <a:prstGeom prst="rect">
            <a:avLst/>
          </a:prstGeom>
        </p:spPr>
        <p:txBody>
          <a:bodyPr lIns="0" tIns="0" rIns="0" bIns="0" rtlCol="0" anchor="t">
            <a:spAutoFit/>
          </a:bodyPr>
          <a:lstStyle/>
          <a:p>
            <a:pPr algn="l">
              <a:lnSpc>
                <a:spcPts val="4480"/>
              </a:lnSpc>
              <a:spcBef>
                <a:spcPct val="0"/>
              </a:spcBef>
            </a:pPr>
            <a:r>
              <a:rPr lang="en-US" sz="3200" b="1">
                <a:solidFill>
                  <a:srgbClr val="FDFDFD"/>
                </a:solidFill>
                <a:latin typeface="Open Sans Extra Bold"/>
                <a:ea typeface="Open Sans Extra Bold"/>
                <a:cs typeface="Open Sans Extra Bold"/>
                <a:sym typeface="Open Sans Extra Bold"/>
              </a:rPr>
              <a:t>​Sau khi xóa các giá trị null, dữ liệu còn lại 2216 dòng </a:t>
            </a:r>
          </a:p>
        </p:txBody>
      </p:sp>
      <p:sp>
        <p:nvSpPr>
          <p:cNvPr id="5" name="TextBox 5"/>
          <p:cNvSpPr txBox="1"/>
          <p:nvPr/>
        </p:nvSpPr>
        <p:spPr>
          <a:xfrm>
            <a:off x="1028700" y="881380"/>
            <a:ext cx="7686977" cy="388619"/>
          </a:xfrm>
          <a:prstGeom prst="rect">
            <a:avLst/>
          </a:prstGeom>
        </p:spPr>
        <p:txBody>
          <a:bodyPr lIns="0" tIns="0" rIns="0" bIns="0" rtlCol="0" anchor="t">
            <a:spAutoFit/>
          </a:bodyPr>
          <a:lstStyle/>
          <a:p>
            <a:pPr algn="l">
              <a:lnSpc>
                <a:spcPts val="2399"/>
              </a:lnSpc>
            </a:pPr>
            <a:r>
              <a:rPr lang="en-US" sz="4799" b="1">
                <a:solidFill>
                  <a:srgbClr val="FDFDFD"/>
                </a:solidFill>
                <a:latin typeface="Open Sans Extra Bold"/>
                <a:ea typeface="Open Sans Extra Bold"/>
                <a:cs typeface="Open Sans Extra Bold"/>
                <a:sym typeface="Open Sans Extra Bold"/>
              </a:rPr>
              <a:t>​Làm sạch dữ liệu </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DFDFD"/>
                </a:solidFill>
                <a:latin typeface="Noto Serif Display"/>
                <a:ea typeface="Noto Serif Display"/>
                <a:cs typeface="Noto Serif Display"/>
                <a:sym typeface="Noto Serif Display"/>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n-US"/>
          </a:p>
        </p:txBody>
      </p:sp>
      <p:sp>
        <p:nvSpPr>
          <p:cNvPr id="3" name="Freeform 3"/>
          <p:cNvSpPr/>
          <p:nvPr/>
        </p:nvSpPr>
        <p:spPr>
          <a:xfrm>
            <a:off x="1028700" y="2615190"/>
            <a:ext cx="10113945" cy="5581753"/>
          </a:xfrm>
          <a:custGeom>
            <a:avLst/>
            <a:gdLst/>
            <a:ahLst/>
            <a:cxnLst/>
            <a:rect l="l" t="t" r="r" b="b"/>
            <a:pathLst>
              <a:path w="10113945" h="5581753">
                <a:moveTo>
                  <a:pt x="0" y="0"/>
                </a:moveTo>
                <a:lnTo>
                  <a:pt x="10113945" y="0"/>
                </a:lnTo>
                <a:lnTo>
                  <a:pt x="10113945" y="5581753"/>
                </a:lnTo>
                <a:lnTo>
                  <a:pt x="0" y="558175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685805"/>
            <a:ext cx="8976946" cy="1068306"/>
          </a:xfrm>
          <a:prstGeom prst="rect">
            <a:avLst/>
          </a:prstGeom>
        </p:spPr>
        <p:txBody>
          <a:bodyPr lIns="0" tIns="0" rIns="0" bIns="0" rtlCol="0" anchor="t">
            <a:spAutoFit/>
          </a:bodyPr>
          <a:lstStyle/>
          <a:p>
            <a:pPr algn="l">
              <a:lnSpc>
                <a:spcPts val="8797"/>
              </a:lnSpc>
              <a:spcBef>
                <a:spcPct val="0"/>
              </a:spcBef>
            </a:pPr>
            <a:r>
              <a:rPr lang="en-US" sz="6284">
                <a:solidFill>
                  <a:srgbClr val="FDFDFD"/>
                </a:solidFill>
                <a:latin typeface="Open Sans Extra Bold"/>
                <a:ea typeface="Open Sans Extra Bold"/>
                <a:cs typeface="Open Sans Extra Bold"/>
                <a:sym typeface="Open Sans Extra Bold"/>
              </a:rPr>
              <a:t>​Làm sạch dữ liệu </a:t>
            </a:r>
          </a:p>
        </p:txBody>
      </p:sp>
      <p:sp>
        <p:nvSpPr>
          <p:cNvPr id="5" name="TextBox 5"/>
          <p:cNvSpPr txBox="1"/>
          <p:nvPr/>
        </p:nvSpPr>
        <p:spPr>
          <a:xfrm>
            <a:off x="1028700" y="8139793"/>
            <a:ext cx="11209426" cy="1099820"/>
          </a:xfrm>
          <a:prstGeom prst="rect">
            <a:avLst/>
          </a:prstGeom>
        </p:spPr>
        <p:txBody>
          <a:bodyPr lIns="0" tIns="0" rIns="0" bIns="0" rtlCol="0" anchor="t">
            <a:spAutoFit/>
          </a:bodyPr>
          <a:lstStyle/>
          <a:p>
            <a:pPr algn="l">
              <a:lnSpc>
                <a:spcPts val="4480"/>
              </a:lnSpc>
              <a:spcBef>
                <a:spcPct val="0"/>
              </a:spcBef>
            </a:pPr>
            <a:r>
              <a:rPr lang="en-US" sz="3200" b="1">
                <a:solidFill>
                  <a:srgbClr val="FDFDFD"/>
                </a:solidFill>
                <a:latin typeface="Open Sans Extra Bold"/>
                <a:ea typeface="Open Sans Extra Bold"/>
                <a:cs typeface="Open Sans Extra Bold"/>
                <a:sym typeface="Open Sans Extra Bold"/>
              </a:rPr>
              <a:t>​Chuyển đổi dữ liệu Date thành số ngày liên tục, giúp mô hình dễ dàng xử lý dữ liệu </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DFDFD"/>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9" name="Freeform 9"/>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Freeform 10"/>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1" name="Freeform 11"/>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12" name="Group 12"/>
          <p:cNvGrpSpPr/>
          <p:nvPr/>
        </p:nvGrpSpPr>
        <p:grpSpPr>
          <a:xfrm>
            <a:off x="7905455" y="2656032"/>
            <a:ext cx="373607" cy="3736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4" name="TextBox 1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5" name="Group 15"/>
          <p:cNvGrpSpPr/>
          <p:nvPr/>
        </p:nvGrpSpPr>
        <p:grpSpPr>
          <a:xfrm>
            <a:off x="8315313" y="4180490"/>
            <a:ext cx="373607" cy="3736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7" name="TextBox 1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7944228" y="7402839"/>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8309460" y="5760481"/>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4" name="Freeform 24"/>
          <p:cNvSpPr/>
          <p:nvPr/>
        </p:nvSpPr>
        <p:spPr>
          <a:xfrm>
            <a:off x="5485" y="2656032"/>
            <a:ext cx="8612616" cy="5410489"/>
          </a:xfrm>
          <a:custGeom>
            <a:avLst/>
            <a:gdLst/>
            <a:ahLst/>
            <a:cxnLst/>
            <a:rect l="l" t="t" r="r" b="b"/>
            <a:pathLst>
              <a:path w="8612616" h="5410489">
                <a:moveTo>
                  <a:pt x="0" y="0"/>
                </a:moveTo>
                <a:lnTo>
                  <a:pt x="8612616" y="0"/>
                </a:lnTo>
                <a:lnTo>
                  <a:pt x="8612616" y="5410489"/>
                </a:lnTo>
                <a:lnTo>
                  <a:pt x="0" y="5410489"/>
                </a:lnTo>
                <a:lnTo>
                  <a:pt x="0" y="0"/>
                </a:lnTo>
                <a:close/>
              </a:path>
            </a:pathLst>
          </a:custGeom>
          <a:blipFill>
            <a:blip r:embed="rId4"/>
            <a:stretch>
              <a:fillRect/>
            </a:stretch>
          </a:blipFill>
        </p:spPr>
        <p:txBody>
          <a:bodyPr/>
          <a:lstStyle/>
          <a:p>
            <a:endParaRPr lang="en-US"/>
          </a:p>
        </p:txBody>
      </p:sp>
      <p:sp>
        <p:nvSpPr>
          <p:cNvPr id="25" name="TextBox 25"/>
          <p:cNvSpPr txBox="1"/>
          <p:nvPr/>
        </p:nvSpPr>
        <p:spPr>
          <a:xfrm>
            <a:off x="223366" y="1346350"/>
            <a:ext cx="7394290" cy="845821"/>
          </a:xfrm>
          <a:prstGeom prst="rect">
            <a:avLst/>
          </a:prstGeom>
        </p:spPr>
        <p:txBody>
          <a:bodyPr lIns="0" tIns="0" rIns="0" bIns="0" rtlCol="0" anchor="t">
            <a:spAutoFit/>
          </a:bodyPr>
          <a:lstStyle/>
          <a:p>
            <a:pPr algn="l">
              <a:lnSpc>
                <a:spcPts val="7199"/>
              </a:lnSpc>
            </a:pPr>
            <a:r>
              <a:rPr lang="en-US" sz="4799">
                <a:solidFill>
                  <a:srgbClr val="FDFDFD"/>
                </a:solidFill>
                <a:latin typeface="Open Sans Extra Bold"/>
                <a:ea typeface="Open Sans Extra Bold"/>
                <a:cs typeface="Open Sans Extra Bold"/>
                <a:sym typeface="Open Sans Extra Bold"/>
              </a:rPr>
              <a:t>Định dạng lại các cột </a:t>
            </a:r>
          </a:p>
        </p:txBody>
      </p:sp>
      <p:sp>
        <p:nvSpPr>
          <p:cNvPr id="26" name="TextBox 26"/>
          <p:cNvSpPr txBox="1"/>
          <p:nvPr/>
        </p:nvSpPr>
        <p:spPr>
          <a:xfrm>
            <a:off x="10280481" y="1682266"/>
            <a:ext cx="7509375" cy="509905"/>
          </a:xfrm>
          <a:prstGeom prst="rect">
            <a:avLst/>
          </a:prstGeom>
        </p:spPr>
        <p:txBody>
          <a:bodyPr lIns="0" tIns="0" rIns="0" bIns="0" rtlCol="0" anchor="t">
            <a:spAutoFit/>
          </a:bodyPr>
          <a:lstStyle/>
          <a:p>
            <a:pPr algn="l">
              <a:lnSpc>
                <a:spcPts val="3919"/>
              </a:lnSpc>
            </a:pPr>
            <a:r>
              <a:rPr lang="en-US" sz="2799" spc="-55">
                <a:solidFill>
                  <a:srgbClr val="145DA0"/>
                </a:solidFill>
                <a:latin typeface="Poppins"/>
                <a:ea typeface="Poppins"/>
                <a:cs typeface="Poppins"/>
                <a:sym typeface="Poppins"/>
              </a:rPr>
              <a:t>​Tạ</a:t>
            </a:r>
            <a:r>
              <a:rPr lang="en-US" sz="2799" u="none" strike="noStrike" spc="-55">
                <a:solidFill>
                  <a:srgbClr val="145DA0"/>
                </a:solidFill>
                <a:latin typeface="Poppins"/>
                <a:ea typeface="Poppins"/>
                <a:cs typeface="Poppins"/>
                <a:sym typeface="Poppins"/>
              </a:rPr>
              <a:t>o cột Age để lấy tuổi của khách hàng</a:t>
            </a:r>
          </a:p>
        </p:txBody>
      </p:sp>
      <p:sp>
        <p:nvSpPr>
          <p:cNvPr id="27" name="TextBox 27"/>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28" name="TextBox 28"/>
          <p:cNvSpPr txBox="1"/>
          <p:nvPr/>
        </p:nvSpPr>
        <p:spPr>
          <a:xfrm>
            <a:off x="10688346" y="3574178"/>
            <a:ext cx="7330540" cy="1500505"/>
          </a:xfrm>
          <a:prstGeom prst="rect">
            <a:avLst/>
          </a:prstGeom>
        </p:spPr>
        <p:txBody>
          <a:bodyPr lIns="0" tIns="0" rIns="0" bIns="0" rtlCol="0" anchor="t">
            <a:spAutoFit/>
          </a:bodyPr>
          <a:lstStyle/>
          <a:p>
            <a:pPr algn="l">
              <a:lnSpc>
                <a:spcPts val="3919"/>
              </a:lnSpc>
            </a:pPr>
            <a:r>
              <a:rPr lang="en-US" sz="2799" spc="-55">
                <a:solidFill>
                  <a:srgbClr val="145DA0"/>
                </a:solidFill>
                <a:latin typeface="Poppins"/>
                <a:ea typeface="Poppins"/>
                <a:cs typeface="Poppins"/>
                <a:sym typeface="Poppins"/>
              </a:rPr>
              <a:t>​Tạ</a:t>
            </a:r>
            <a:r>
              <a:rPr lang="en-US" sz="2799" u="none" strike="noStrike" spc="-55">
                <a:solidFill>
                  <a:srgbClr val="145DA0"/>
                </a:solidFill>
                <a:latin typeface="Poppins"/>
                <a:ea typeface="Poppins"/>
                <a:cs typeface="Poppins"/>
                <a:sym typeface="Poppins"/>
              </a:rPr>
              <a:t>o cột Spent cho tổng chi tiêu các hạng mục khác nhau </a:t>
            </a:r>
          </a:p>
          <a:p>
            <a:pPr algn="l">
              <a:lnSpc>
                <a:spcPts val="3919"/>
              </a:lnSpc>
            </a:pPr>
            <a:endParaRPr lang="en-US" sz="2799" u="none" strike="noStrike" spc="-55">
              <a:solidFill>
                <a:srgbClr val="145DA0"/>
              </a:solidFill>
              <a:latin typeface="Poppins"/>
              <a:ea typeface="Poppins"/>
              <a:cs typeface="Poppins"/>
              <a:sym typeface="Poppins"/>
            </a:endParaRPr>
          </a:p>
        </p:txBody>
      </p:sp>
      <p:sp>
        <p:nvSpPr>
          <p:cNvPr id="29" name="TextBox 29"/>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30" name="TextBox 30"/>
          <p:cNvSpPr txBox="1"/>
          <p:nvPr/>
        </p:nvSpPr>
        <p:spPr>
          <a:xfrm>
            <a:off x="11006406" y="5737123"/>
            <a:ext cx="6298902" cy="1005205"/>
          </a:xfrm>
          <a:prstGeom prst="rect">
            <a:avLst/>
          </a:prstGeom>
        </p:spPr>
        <p:txBody>
          <a:bodyPr lIns="0" tIns="0" rIns="0" bIns="0" rtlCol="0" anchor="t">
            <a:spAutoFit/>
          </a:bodyPr>
          <a:lstStyle/>
          <a:p>
            <a:pPr algn="l">
              <a:lnSpc>
                <a:spcPts val="3919"/>
              </a:lnSpc>
            </a:pPr>
            <a:r>
              <a:rPr lang="en-US" sz="2799" spc="-55">
                <a:solidFill>
                  <a:srgbClr val="145DA0"/>
                </a:solidFill>
                <a:latin typeface="Poppins"/>
                <a:ea typeface="Poppins"/>
                <a:cs typeface="Poppins"/>
                <a:sym typeface="Poppins"/>
              </a:rPr>
              <a:t>Tạo cột Living_With (Partner/Alone) dựa trên cột Marital_Status</a:t>
            </a:r>
          </a:p>
        </p:txBody>
      </p:sp>
      <p:sp>
        <p:nvSpPr>
          <p:cNvPr id="31" name="TextBox 31"/>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32" name="TextBox 32"/>
          <p:cNvSpPr txBox="1"/>
          <p:nvPr/>
        </p:nvSpPr>
        <p:spPr>
          <a:xfrm>
            <a:off x="10280481" y="7317114"/>
            <a:ext cx="6448395" cy="1500505"/>
          </a:xfrm>
          <a:prstGeom prst="rect">
            <a:avLst/>
          </a:prstGeom>
        </p:spPr>
        <p:txBody>
          <a:bodyPr lIns="0" tIns="0" rIns="0" bIns="0" rtlCol="0" anchor="t">
            <a:spAutoFit/>
          </a:bodyPr>
          <a:lstStyle/>
          <a:p>
            <a:pPr algn="l">
              <a:lnSpc>
                <a:spcPts val="3919"/>
              </a:lnSpc>
            </a:pPr>
            <a:r>
              <a:rPr lang="en-US" sz="2799" spc="-55">
                <a:solidFill>
                  <a:srgbClr val="145DA0"/>
                </a:solidFill>
                <a:latin typeface="Poppins"/>
                <a:ea typeface="Poppins"/>
                <a:cs typeface="Poppins"/>
                <a:sym typeface="Poppins"/>
              </a:rPr>
              <a:t>​Cột</a:t>
            </a:r>
            <a:r>
              <a:rPr lang="en-US" sz="2799" u="none" strike="noStrike" spc="-55">
                <a:solidFill>
                  <a:srgbClr val="145DA0"/>
                </a:solidFill>
                <a:latin typeface="Poppins"/>
                <a:ea typeface="Poppins"/>
                <a:cs typeface="Poppins"/>
                <a:sym typeface="Poppins"/>
              </a:rPr>
              <a:t> Children tính tổng số con trong gia đình </a:t>
            </a:r>
          </a:p>
          <a:p>
            <a:pPr algn="l">
              <a:lnSpc>
                <a:spcPts val="3919"/>
              </a:lnSpc>
            </a:pPr>
            <a:endParaRPr lang="en-US" sz="2799" u="none" strike="noStrike" spc="-55">
              <a:solidFill>
                <a:srgbClr val="145DA0"/>
              </a:solidFill>
              <a:latin typeface="Poppins"/>
              <a:ea typeface="Poppins"/>
              <a:cs typeface="Poppins"/>
              <a:sym typeface="Poppins"/>
            </a:endParaRPr>
          </a:p>
        </p:txBody>
      </p:sp>
      <p:sp>
        <p:nvSpPr>
          <p:cNvPr id="33" name="TextBox 33"/>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
        <p:nvSpPr>
          <p:cNvPr id="34" name="TextBox 3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n-US"/>
          </a:p>
        </p:txBody>
      </p:sp>
      <p:sp>
        <p:nvSpPr>
          <p:cNvPr id="3" name="Freeform 3"/>
          <p:cNvSpPr/>
          <p:nvPr/>
        </p:nvSpPr>
        <p:spPr>
          <a:xfrm>
            <a:off x="39945" y="4880732"/>
            <a:ext cx="13362328" cy="1302080"/>
          </a:xfrm>
          <a:custGeom>
            <a:avLst/>
            <a:gdLst/>
            <a:ahLst/>
            <a:cxnLst/>
            <a:rect l="l" t="t" r="r" b="b"/>
            <a:pathLst>
              <a:path w="13362328" h="1302080">
                <a:moveTo>
                  <a:pt x="0" y="0"/>
                </a:moveTo>
                <a:lnTo>
                  <a:pt x="13362328" y="0"/>
                </a:lnTo>
                <a:lnTo>
                  <a:pt x="13362328" y="1302080"/>
                </a:lnTo>
                <a:lnTo>
                  <a:pt x="0" y="130208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37397"/>
            <a:ext cx="8976946" cy="1068306"/>
          </a:xfrm>
          <a:prstGeom prst="rect">
            <a:avLst/>
          </a:prstGeom>
        </p:spPr>
        <p:txBody>
          <a:bodyPr lIns="0" tIns="0" rIns="0" bIns="0" rtlCol="0" anchor="t">
            <a:spAutoFit/>
          </a:bodyPr>
          <a:lstStyle/>
          <a:p>
            <a:pPr algn="l">
              <a:lnSpc>
                <a:spcPts val="8797"/>
              </a:lnSpc>
              <a:spcBef>
                <a:spcPct val="0"/>
              </a:spcBef>
            </a:pPr>
            <a:r>
              <a:rPr lang="en-US" sz="6284">
                <a:solidFill>
                  <a:srgbClr val="FDFDFD"/>
                </a:solidFill>
                <a:latin typeface="Open Sans Extra Bold"/>
                <a:ea typeface="Open Sans Extra Bold"/>
                <a:cs typeface="Open Sans Extra Bold"/>
                <a:sym typeface="Open Sans Extra Bold"/>
              </a:rPr>
              <a:t>​Làm sạch dữ liệu </a:t>
            </a:r>
          </a:p>
        </p:txBody>
      </p:sp>
      <p:sp>
        <p:nvSpPr>
          <p:cNvPr id="5" name="TextBox 5"/>
          <p:cNvSpPr txBox="1"/>
          <p:nvPr/>
        </p:nvSpPr>
        <p:spPr>
          <a:xfrm>
            <a:off x="2192847" y="6421028"/>
            <a:ext cx="11209426" cy="1104265"/>
          </a:xfrm>
          <a:prstGeom prst="rect">
            <a:avLst/>
          </a:prstGeom>
        </p:spPr>
        <p:txBody>
          <a:bodyPr lIns="0" tIns="0" rIns="0" bIns="0" rtlCol="0" anchor="t">
            <a:spAutoFit/>
          </a:bodyPr>
          <a:lstStyle/>
          <a:p>
            <a:pPr algn="l">
              <a:lnSpc>
                <a:spcPts val="4480"/>
              </a:lnSpc>
              <a:spcBef>
                <a:spcPct val="0"/>
              </a:spcBef>
            </a:pPr>
            <a:r>
              <a:rPr lang="en-US" sz="3200" b="1">
                <a:solidFill>
                  <a:srgbClr val="FDFDFD"/>
                </a:solidFill>
                <a:latin typeface="Open Sans Extra Bold"/>
                <a:ea typeface="Open Sans Extra Bold"/>
                <a:cs typeface="Open Sans Extra Bold"/>
                <a:sym typeface="Open Sans Extra Bold"/>
              </a:rPr>
              <a:t>Xóa các cột dữ liệu không cần thiết </a:t>
            </a:r>
          </a:p>
          <a:p>
            <a:pPr algn="l">
              <a:lnSpc>
                <a:spcPts val="4480"/>
              </a:lnSpc>
              <a:spcBef>
                <a:spcPct val="0"/>
              </a:spcBef>
            </a:pPr>
            <a:endParaRPr lang="en-US" sz="3200" b="1">
              <a:solidFill>
                <a:srgbClr val="FDFDFD"/>
              </a:solidFill>
              <a:latin typeface="Open Sans Extra Bold"/>
              <a:ea typeface="Open Sans Extra Bold"/>
              <a:cs typeface="Open Sans Extra Bold"/>
              <a:sym typeface="Open Sans Extra Bold"/>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DFDFD"/>
                </a:solidFill>
                <a:latin typeface="Noto Serif Display"/>
                <a:ea typeface="Noto Serif Display"/>
                <a:cs typeface="Noto Serif Display"/>
                <a:sym typeface="Noto Serif Display"/>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n-US"/>
          </a:p>
        </p:txBody>
      </p:sp>
      <p:sp>
        <p:nvSpPr>
          <p:cNvPr id="3" name="Freeform 3"/>
          <p:cNvSpPr/>
          <p:nvPr/>
        </p:nvSpPr>
        <p:spPr>
          <a:xfrm>
            <a:off x="39945" y="4880732"/>
            <a:ext cx="13362328" cy="1302080"/>
          </a:xfrm>
          <a:custGeom>
            <a:avLst/>
            <a:gdLst/>
            <a:ahLst/>
            <a:cxnLst/>
            <a:rect l="l" t="t" r="r" b="b"/>
            <a:pathLst>
              <a:path w="13362328" h="1302080">
                <a:moveTo>
                  <a:pt x="0" y="0"/>
                </a:moveTo>
                <a:lnTo>
                  <a:pt x="13362328" y="0"/>
                </a:lnTo>
                <a:lnTo>
                  <a:pt x="13362328" y="1302080"/>
                </a:lnTo>
                <a:lnTo>
                  <a:pt x="0" y="130208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98491"/>
            <a:ext cx="8976946" cy="1068306"/>
          </a:xfrm>
          <a:prstGeom prst="rect">
            <a:avLst/>
          </a:prstGeom>
        </p:spPr>
        <p:txBody>
          <a:bodyPr lIns="0" tIns="0" rIns="0" bIns="0" rtlCol="0" anchor="t">
            <a:spAutoFit/>
          </a:bodyPr>
          <a:lstStyle/>
          <a:p>
            <a:pPr algn="l">
              <a:lnSpc>
                <a:spcPts val="8797"/>
              </a:lnSpc>
              <a:spcBef>
                <a:spcPct val="0"/>
              </a:spcBef>
            </a:pPr>
            <a:r>
              <a:rPr lang="en-US" sz="6284" dirty="0">
                <a:solidFill>
                  <a:srgbClr val="FDFDFD"/>
                </a:solidFill>
                <a:latin typeface="Open Sans Extra Bold"/>
                <a:ea typeface="Open Sans Extra Bold"/>
                <a:cs typeface="Open Sans Extra Bold"/>
                <a:sym typeface="Open Sans Extra Bold"/>
              </a:rPr>
              <a:t>​Làm </a:t>
            </a:r>
            <a:r>
              <a:rPr lang="en-US" sz="6284" dirty="0" err="1">
                <a:solidFill>
                  <a:srgbClr val="FDFDFD"/>
                </a:solidFill>
                <a:latin typeface="Open Sans Extra Bold"/>
                <a:ea typeface="Open Sans Extra Bold"/>
                <a:cs typeface="Open Sans Extra Bold"/>
                <a:sym typeface="Open Sans Extra Bold"/>
              </a:rPr>
              <a:t>sạch</a:t>
            </a:r>
            <a:r>
              <a:rPr lang="en-US" sz="6284" dirty="0">
                <a:solidFill>
                  <a:srgbClr val="FDFDFD"/>
                </a:solidFill>
                <a:latin typeface="Open Sans Extra Bold"/>
                <a:ea typeface="Open Sans Extra Bold"/>
                <a:cs typeface="Open Sans Extra Bold"/>
                <a:sym typeface="Open Sans Extra Bold"/>
              </a:rPr>
              <a:t> </a:t>
            </a:r>
            <a:r>
              <a:rPr lang="en-US" sz="6284" dirty="0" err="1">
                <a:solidFill>
                  <a:srgbClr val="FDFDFD"/>
                </a:solidFill>
                <a:latin typeface="Open Sans Extra Bold"/>
                <a:ea typeface="Open Sans Extra Bold"/>
                <a:cs typeface="Open Sans Extra Bold"/>
                <a:sym typeface="Open Sans Extra Bold"/>
              </a:rPr>
              <a:t>dữ</a:t>
            </a:r>
            <a:r>
              <a:rPr lang="en-US" sz="6284" dirty="0">
                <a:solidFill>
                  <a:srgbClr val="FDFDFD"/>
                </a:solidFill>
                <a:latin typeface="Open Sans Extra Bold"/>
                <a:ea typeface="Open Sans Extra Bold"/>
                <a:cs typeface="Open Sans Extra Bold"/>
                <a:sym typeface="Open Sans Extra Bold"/>
              </a:rPr>
              <a:t> </a:t>
            </a:r>
            <a:r>
              <a:rPr lang="en-US" sz="6284" dirty="0" err="1">
                <a:solidFill>
                  <a:srgbClr val="FDFDFD"/>
                </a:solidFill>
                <a:latin typeface="Open Sans Extra Bold"/>
                <a:ea typeface="Open Sans Extra Bold"/>
                <a:cs typeface="Open Sans Extra Bold"/>
                <a:sym typeface="Open Sans Extra Bold"/>
              </a:rPr>
              <a:t>liệu</a:t>
            </a:r>
            <a:r>
              <a:rPr lang="en-US" sz="6284" dirty="0">
                <a:solidFill>
                  <a:srgbClr val="FDFDFD"/>
                </a:solidFill>
                <a:latin typeface="Open Sans Extra Bold"/>
                <a:ea typeface="Open Sans Extra Bold"/>
                <a:cs typeface="Open Sans Extra Bold"/>
                <a:sym typeface="Open Sans Extra Bold"/>
              </a:rPr>
              <a:t> </a:t>
            </a:r>
          </a:p>
        </p:txBody>
      </p:sp>
      <p:sp>
        <p:nvSpPr>
          <p:cNvPr id="5" name="TextBox 5"/>
          <p:cNvSpPr txBox="1"/>
          <p:nvPr/>
        </p:nvSpPr>
        <p:spPr>
          <a:xfrm>
            <a:off x="1981200" y="6456296"/>
            <a:ext cx="11209426" cy="1104265"/>
          </a:xfrm>
          <a:prstGeom prst="rect">
            <a:avLst/>
          </a:prstGeom>
        </p:spPr>
        <p:txBody>
          <a:bodyPr lIns="0" tIns="0" rIns="0" bIns="0" rtlCol="0" anchor="t">
            <a:spAutoFit/>
          </a:bodyPr>
          <a:lstStyle/>
          <a:p>
            <a:pPr algn="l">
              <a:lnSpc>
                <a:spcPts val="4480"/>
              </a:lnSpc>
              <a:spcBef>
                <a:spcPct val="0"/>
              </a:spcBef>
            </a:pPr>
            <a:r>
              <a:rPr lang="en-US" sz="3200" b="1" dirty="0" err="1">
                <a:solidFill>
                  <a:srgbClr val="FDFDFD"/>
                </a:solidFill>
                <a:latin typeface="Open Sans Extra Bold"/>
                <a:ea typeface="Open Sans Extra Bold"/>
                <a:cs typeface="Open Sans Extra Bold"/>
                <a:sym typeface="Open Sans Extra Bold"/>
              </a:rPr>
              <a:t>Xóa</a:t>
            </a:r>
            <a:r>
              <a:rPr lang="en-US" sz="3200" b="1" dirty="0">
                <a:solidFill>
                  <a:srgbClr val="FDFDFD"/>
                </a:solidFill>
                <a:latin typeface="Open Sans Extra Bold"/>
                <a:ea typeface="Open Sans Extra Bold"/>
                <a:cs typeface="Open Sans Extra Bold"/>
                <a:sym typeface="Open Sans Extra Bold"/>
              </a:rPr>
              <a:t> </a:t>
            </a:r>
            <a:r>
              <a:rPr lang="en-US" sz="3200" b="1" dirty="0" err="1">
                <a:solidFill>
                  <a:srgbClr val="FDFDFD"/>
                </a:solidFill>
                <a:latin typeface="Open Sans Extra Bold"/>
                <a:ea typeface="Open Sans Extra Bold"/>
                <a:cs typeface="Open Sans Extra Bold"/>
                <a:sym typeface="Open Sans Extra Bold"/>
              </a:rPr>
              <a:t>các</a:t>
            </a:r>
            <a:r>
              <a:rPr lang="en-US" sz="3200" b="1" dirty="0">
                <a:solidFill>
                  <a:srgbClr val="FDFDFD"/>
                </a:solidFill>
                <a:latin typeface="Open Sans Extra Bold"/>
                <a:ea typeface="Open Sans Extra Bold"/>
                <a:cs typeface="Open Sans Extra Bold"/>
                <a:sym typeface="Open Sans Extra Bold"/>
              </a:rPr>
              <a:t> </a:t>
            </a:r>
            <a:r>
              <a:rPr lang="en-US" sz="3200" b="1" dirty="0" err="1">
                <a:solidFill>
                  <a:srgbClr val="FDFDFD"/>
                </a:solidFill>
                <a:latin typeface="Open Sans Extra Bold"/>
                <a:ea typeface="Open Sans Extra Bold"/>
                <a:cs typeface="Open Sans Extra Bold"/>
                <a:sym typeface="Open Sans Extra Bold"/>
              </a:rPr>
              <a:t>cột</a:t>
            </a:r>
            <a:r>
              <a:rPr lang="en-US" sz="3200" b="1" dirty="0">
                <a:solidFill>
                  <a:srgbClr val="FDFDFD"/>
                </a:solidFill>
                <a:latin typeface="Open Sans Extra Bold"/>
                <a:ea typeface="Open Sans Extra Bold"/>
                <a:cs typeface="Open Sans Extra Bold"/>
                <a:sym typeface="Open Sans Extra Bold"/>
              </a:rPr>
              <a:t> </a:t>
            </a:r>
            <a:r>
              <a:rPr lang="en-US" sz="3200" b="1" dirty="0" err="1">
                <a:solidFill>
                  <a:srgbClr val="FDFDFD"/>
                </a:solidFill>
                <a:latin typeface="Open Sans Extra Bold"/>
                <a:ea typeface="Open Sans Extra Bold"/>
                <a:cs typeface="Open Sans Extra Bold"/>
                <a:sym typeface="Open Sans Extra Bold"/>
              </a:rPr>
              <a:t>dữ</a:t>
            </a:r>
            <a:r>
              <a:rPr lang="en-US" sz="3200" b="1" dirty="0">
                <a:solidFill>
                  <a:srgbClr val="FDFDFD"/>
                </a:solidFill>
                <a:latin typeface="Open Sans Extra Bold"/>
                <a:ea typeface="Open Sans Extra Bold"/>
                <a:cs typeface="Open Sans Extra Bold"/>
                <a:sym typeface="Open Sans Extra Bold"/>
              </a:rPr>
              <a:t> </a:t>
            </a:r>
            <a:r>
              <a:rPr lang="en-US" sz="3200" b="1" dirty="0" err="1">
                <a:solidFill>
                  <a:srgbClr val="FDFDFD"/>
                </a:solidFill>
                <a:latin typeface="Open Sans Extra Bold"/>
                <a:ea typeface="Open Sans Extra Bold"/>
                <a:cs typeface="Open Sans Extra Bold"/>
                <a:sym typeface="Open Sans Extra Bold"/>
              </a:rPr>
              <a:t>liệu</a:t>
            </a:r>
            <a:r>
              <a:rPr lang="en-US" sz="3200" b="1" dirty="0">
                <a:solidFill>
                  <a:srgbClr val="FDFDFD"/>
                </a:solidFill>
                <a:latin typeface="Open Sans Extra Bold"/>
                <a:ea typeface="Open Sans Extra Bold"/>
                <a:cs typeface="Open Sans Extra Bold"/>
                <a:sym typeface="Open Sans Extra Bold"/>
              </a:rPr>
              <a:t> </a:t>
            </a:r>
            <a:r>
              <a:rPr lang="en-US" sz="3200" b="1" dirty="0" err="1">
                <a:solidFill>
                  <a:srgbClr val="FDFDFD"/>
                </a:solidFill>
                <a:latin typeface="Open Sans Extra Bold"/>
                <a:ea typeface="Open Sans Extra Bold"/>
                <a:cs typeface="Open Sans Extra Bold"/>
                <a:sym typeface="Open Sans Extra Bold"/>
              </a:rPr>
              <a:t>không</a:t>
            </a:r>
            <a:r>
              <a:rPr lang="en-US" sz="3200" b="1" dirty="0">
                <a:solidFill>
                  <a:srgbClr val="FDFDFD"/>
                </a:solidFill>
                <a:latin typeface="Open Sans Extra Bold"/>
                <a:ea typeface="Open Sans Extra Bold"/>
                <a:cs typeface="Open Sans Extra Bold"/>
                <a:sym typeface="Open Sans Extra Bold"/>
              </a:rPr>
              <a:t> cần thiết </a:t>
            </a:r>
          </a:p>
          <a:p>
            <a:pPr algn="l">
              <a:lnSpc>
                <a:spcPts val="4480"/>
              </a:lnSpc>
              <a:spcBef>
                <a:spcPct val="0"/>
              </a:spcBef>
            </a:pPr>
            <a:endParaRPr lang="en-US" sz="3200" b="1" dirty="0">
              <a:solidFill>
                <a:srgbClr val="FDFDFD"/>
              </a:solidFill>
              <a:latin typeface="Open Sans Extra Bold"/>
              <a:ea typeface="Open Sans Extra Bold"/>
              <a:cs typeface="Open Sans Extra Bold"/>
              <a:sym typeface="Open Sans Extra Bold"/>
            </a:endParaRP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DFDFD"/>
                </a:solidFill>
                <a:latin typeface="Noto Serif Display"/>
                <a:ea typeface="Noto Serif Display"/>
                <a:cs typeface="Noto Serif Display"/>
                <a:sym typeface="Noto Serif Display"/>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91195" y="2222333"/>
            <a:ext cx="17305610" cy="2422785"/>
          </a:xfrm>
          <a:custGeom>
            <a:avLst/>
            <a:gdLst/>
            <a:ahLst/>
            <a:cxnLst/>
            <a:rect l="l" t="t" r="r" b="b"/>
            <a:pathLst>
              <a:path w="17305610" h="2422785">
                <a:moveTo>
                  <a:pt x="0" y="0"/>
                </a:moveTo>
                <a:lnTo>
                  <a:pt x="17305610" y="0"/>
                </a:lnTo>
                <a:lnTo>
                  <a:pt x="17305610" y="2422785"/>
                </a:lnTo>
                <a:lnTo>
                  <a:pt x="0" y="2422785"/>
                </a:lnTo>
                <a:lnTo>
                  <a:pt x="0" y="0"/>
                </a:lnTo>
                <a:close/>
              </a:path>
            </a:pathLst>
          </a:custGeom>
          <a:blipFill>
            <a:blip r:embed="rId2"/>
            <a:stretch>
              <a:fillRect/>
            </a:stretch>
          </a:blipFill>
        </p:spPr>
        <p:txBody>
          <a:bodyPr/>
          <a:lstStyle/>
          <a:p>
            <a:endParaRPr lang="en-US"/>
          </a:p>
        </p:txBody>
      </p:sp>
      <p:sp>
        <p:nvSpPr>
          <p:cNvPr id="6" name="Freeform 6"/>
          <p:cNvSpPr/>
          <p:nvPr/>
        </p:nvSpPr>
        <p:spPr>
          <a:xfrm>
            <a:off x="491195" y="5285732"/>
            <a:ext cx="17305610" cy="3115010"/>
          </a:xfrm>
          <a:custGeom>
            <a:avLst/>
            <a:gdLst/>
            <a:ahLst/>
            <a:cxnLst/>
            <a:rect l="l" t="t" r="r" b="b"/>
            <a:pathLst>
              <a:path w="17305610" h="3115010">
                <a:moveTo>
                  <a:pt x="0" y="0"/>
                </a:moveTo>
                <a:lnTo>
                  <a:pt x="17305610" y="0"/>
                </a:lnTo>
                <a:lnTo>
                  <a:pt x="17305610" y="3115010"/>
                </a:lnTo>
                <a:lnTo>
                  <a:pt x="0" y="311501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3948876" y="942975"/>
            <a:ext cx="10390248" cy="1571623"/>
          </a:xfrm>
          <a:prstGeom prst="rect">
            <a:avLst/>
          </a:prstGeom>
        </p:spPr>
        <p:txBody>
          <a:bodyPr lIns="0" tIns="0" rIns="0" bIns="0" rtlCol="0" anchor="t">
            <a:spAutoFit/>
          </a:bodyPr>
          <a:lstStyle/>
          <a:p>
            <a:pPr algn="l">
              <a:lnSpc>
                <a:spcPts val="6300"/>
              </a:lnSpc>
            </a:pPr>
            <a:r>
              <a:rPr lang="en-US" sz="4500">
                <a:solidFill>
                  <a:srgbClr val="051D40"/>
                </a:solidFill>
                <a:latin typeface="Open Sans Extra Bold"/>
                <a:ea typeface="Open Sans Extra Bold"/>
                <a:cs typeface="Open Sans Extra Bold"/>
                <a:sym typeface="Open Sans Extra Bold"/>
              </a:rPr>
              <a:t>Kết quả sau khi làm sạch dữ liệu </a:t>
            </a:r>
          </a:p>
          <a:p>
            <a:pPr marL="0" lvl="0" indent="0" algn="l">
              <a:lnSpc>
                <a:spcPts val="6300"/>
              </a:lnSpc>
              <a:spcBef>
                <a:spcPct val="0"/>
              </a:spcBef>
            </a:pPr>
            <a:endParaRPr lang="en-US" sz="4500">
              <a:solidFill>
                <a:srgbClr val="051D40"/>
              </a:solidFill>
              <a:latin typeface="Open Sans Extra Bold"/>
              <a:ea typeface="Open Sans Extra Bold"/>
              <a:cs typeface="Open Sans Extra Bold"/>
              <a:sym typeface="Open Sans Extra Bold"/>
            </a:endParaRP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51D40"/>
                </a:solidFill>
                <a:latin typeface="Noto Serif Display"/>
                <a:ea typeface="Noto Serif Display"/>
                <a:cs typeface="Noto Serif Display"/>
                <a:sym typeface="Noto Serif Display"/>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US"/>
            </a:p>
          </p:txBody>
        </p:sp>
        <p:sp>
          <p:nvSpPr>
            <p:cNvPr id="4" name="TextBox 4"/>
            <p:cNvSpPr txBox="1"/>
            <p:nvPr/>
          </p:nvSpPr>
          <p:spPr>
            <a:xfrm>
              <a:off x="0" y="-57150"/>
              <a:ext cx="1322448" cy="2766483"/>
            </a:xfrm>
            <a:prstGeom prst="rect">
              <a:avLst/>
            </a:prstGeom>
          </p:spPr>
          <p:txBody>
            <a:bodyPr lIns="50800" tIns="50800" rIns="50800" bIns="50800" rtlCol="0" anchor="ctr"/>
            <a:lstStyle/>
            <a:p>
              <a:pPr algn="ctr">
                <a:lnSpc>
                  <a:spcPts val="3919"/>
                </a:lnSpc>
              </a:pPr>
              <a:endParaRPr/>
            </a:p>
          </p:txBody>
        </p:sp>
      </p:grpSp>
      <p:sp>
        <p:nvSpPr>
          <p:cNvPr id="5" name="TextBox 5"/>
          <p:cNvSpPr txBox="1"/>
          <p:nvPr/>
        </p:nvSpPr>
        <p:spPr>
          <a:xfrm>
            <a:off x="1609132" y="1241854"/>
            <a:ext cx="7922504"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051D40"/>
                </a:solidFill>
                <a:latin typeface="Open Sans Extra Bold"/>
                <a:ea typeface="Open Sans Extra Bold"/>
                <a:cs typeface="Open Sans Extra Bold"/>
                <a:sym typeface="Open Sans Extra Bold"/>
              </a:rPr>
              <a:t>THÀNH VIÊN NHÓM</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US"/>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919"/>
                </a:lnSpc>
                <a:spcBef>
                  <a:spcPct val="0"/>
                </a:spcBef>
              </a:pPr>
              <a:endParaRPr/>
            </a:p>
          </p:txBody>
        </p:sp>
      </p:grpSp>
      <p:grpSp>
        <p:nvGrpSpPr>
          <p:cNvPr id="9" name="Group 9"/>
          <p:cNvGrpSpPr/>
          <p:nvPr/>
        </p:nvGrpSpPr>
        <p:grpSpPr>
          <a:xfrm>
            <a:off x="10260065" y="300249"/>
            <a:ext cx="8027935" cy="9598729"/>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txBody>
            <a:bodyPr/>
            <a:lstStyle/>
            <a:p>
              <a:endParaRPr lang="en-US"/>
            </a:p>
          </p:txBody>
        </p:sp>
      </p:grpSp>
      <p:grpSp>
        <p:nvGrpSpPr>
          <p:cNvPr id="11" name="Group 11"/>
          <p:cNvGrpSpPr/>
          <p:nvPr/>
        </p:nvGrpSpPr>
        <p:grpSpPr>
          <a:xfrm>
            <a:off x="14819262" y="6925491"/>
            <a:ext cx="5946973" cy="59469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919"/>
                </a:lnSpc>
                <a:spcBef>
                  <a:spcPct val="0"/>
                </a:spcBef>
              </a:pPr>
              <a:endParaRPr/>
            </a:p>
          </p:txBody>
        </p:sp>
      </p:grpSp>
      <p:sp>
        <p:nvSpPr>
          <p:cNvPr id="14" name="Freeform 14"/>
          <p:cNvSpPr/>
          <p:nvPr/>
        </p:nvSpPr>
        <p:spPr>
          <a:xfrm>
            <a:off x="-130698" y="5551341"/>
            <a:ext cx="11402164" cy="711357"/>
          </a:xfrm>
          <a:custGeom>
            <a:avLst/>
            <a:gdLst/>
            <a:ahLst/>
            <a:cxnLst/>
            <a:rect l="l" t="t" r="r" b="b"/>
            <a:pathLst>
              <a:path w="11402164" h="711357">
                <a:moveTo>
                  <a:pt x="0" y="0"/>
                </a:moveTo>
                <a:lnTo>
                  <a:pt x="11402164" y="0"/>
                </a:lnTo>
                <a:lnTo>
                  <a:pt x="11402164" y="711357"/>
                </a:lnTo>
                <a:lnTo>
                  <a:pt x="0" y="711357"/>
                </a:lnTo>
                <a:lnTo>
                  <a:pt x="0" y="0"/>
                </a:lnTo>
                <a:close/>
              </a:path>
            </a:pathLst>
          </a:custGeom>
          <a:blipFill>
            <a:blip r:embed="rId3"/>
            <a:stretch>
              <a:fillRect t="-216567"/>
            </a:stretch>
          </a:blipFill>
        </p:spPr>
        <p:txBody>
          <a:bodyPr/>
          <a:lstStyle/>
          <a:p>
            <a:endParaRPr lang="en-US"/>
          </a:p>
        </p:txBody>
      </p:sp>
      <p:grpSp>
        <p:nvGrpSpPr>
          <p:cNvPr id="15" name="Group 15"/>
          <p:cNvGrpSpPr/>
          <p:nvPr/>
        </p:nvGrpSpPr>
        <p:grpSpPr>
          <a:xfrm>
            <a:off x="-221186" y="4032093"/>
            <a:ext cx="11238978" cy="2230606"/>
            <a:chOff x="0" y="0"/>
            <a:chExt cx="2960060" cy="587485"/>
          </a:xfrm>
        </p:grpSpPr>
        <p:sp>
          <p:nvSpPr>
            <p:cNvPr id="16" name="Freeform 16"/>
            <p:cNvSpPr/>
            <p:nvPr/>
          </p:nvSpPr>
          <p:spPr>
            <a:xfrm>
              <a:off x="0" y="0"/>
              <a:ext cx="2960060" cy="587485"/>
            </a:xfrm>
            <a:custGeom>
              <a:avLst/>
              <a:gdLst/>
              <a:ahLst/>
              <a:cxnLst/>
              <a:rect l="l" t="t" r="r" b="b"/>
              <a:pathLst>
                <a:path w="2960060" h="587485">
                  <a:moveTo>
                    <a:pt x="9644" y="0"/>
                  </a:moveTo>
                  <a:lnTo>
                    <a:pt x="2950416" y="0"/>
                  </a:lnTo>
                  <a:cubicBezTo>
                    <a:pt x="2955742" y="0"/>
                    <a:pt x="2960060" y="4318"/>
                    <a:pt x="2960060" y="9644"/>
                  </a:cubicBezTo>
                  <a:lnTo>
                    <a:pt x="2960060" y="577841"/>
                  </a:lnTo>
                  <a:cubicBezTo>
                    <a:pt x="2960060" y="583167"/>
                    <a:pt x="2955742" y="587485"/>
                    <a:pt x="2950416" y="587485"/>
                  </a:cubicBezTo>
                  <a:lnTo>
                    <a:pt x="9644" y="587485"/>
                  </a:lnTo>
                  <a:cubicBezTo>
                    <a:pt x="7086" y="587485"/>
                    <a:pt x="4633" y="586469"/>
                    <a:pt x="2825" y="584660"/>
                  </a:cubicBezTo>
                  <a:cubicBezTo>
                    <a:pt x="1016" y="582851"/>
                    <a:pt x="0" y="580399"/>
                    <a:pt x="0" y="577841"/>
                  </a:cubicBezTo>
                  <a:lnTo>
                    <a:pt x="0" y="9644"/>
                  </a:lnTo>
                  <a:cubicBezTo>
                    <a:pt x="0" y="4318"/>
                    <a:pt x="4318" y="0"/>
                    <a:pt x="9644" y="0"/>
                  </a:cubicBezTo>
                  <a:close/>
                </a:path>
              </a:pathLst>
            </a:custGeom>
            <a:solidFill>
              <a:srgbClr val="00569E"/>
            </a:solidFill>
          </p:spPr>
          <p:txBody>
            <a:bodyPr/>
            <a:lstStyle/>
            <a:p>
              <a:endParaRPr lang="en-US"/>
            </a:p>
          </p:txBody>
        </p:sp>
        <p:sp>
          <p:nvSpPr>
            <p:cNvPr id="17" name="TextBox 17"/>
            <p:cNvSpPr txBox="1"/>
            <p:nvPr/>
          </p:nvSpPr>
          <p:spPr>
            <a:xfrm>
              <a:off x="0" y="-57150"/>
              <a:ext cx="2960060" cy="644635"/>
            </a:xfrm>
            <a:prstGeom prst="rect">
              <a:avLst/>
            </a:prstGeom>
          </p:spPr>
          <p:txBody>
            <a:bodyPr lIns="50800" tIns="50800" rIns="50800" bIns="50800" rtlCol="0" anchor="ctr"/>
            <a:lstStyle/>
            <a:p>
              <a:pPr algn="ctr">
                <a:lnSpc>
                  <a:spcPts val="3919"/>
                </a:lnSpc>
              </a:pPr>
              <a:endParaRPr/>
            </a:p>
          </p:txBody>
        </p:sp>
      </p:grpSp>
      <p:grpSp>
        <p:nvGrpSpPr>
          <p:cNvPr id="18" name="Group 18"/>
          <p:cNvGrpSpPr/>
          <p:nvPr/>
        </p:nvGrpSpPr>
        <p:grpSpPr>
          <a:xfrm>
            <a:off x="776112" y="3703584"/>
            <a:ext cx="2772169" cy="695147"/>
            <a:chOff x="0" y="0"/>
            <a:chExt cx="1013291" cy="254092"/>
          </a:xfrm>
        </p:grpSpPr>
        <p:sp>
          <p:nvSpPr>
            <p:cNvPr id="19" name="Freeform 19"/>
            <p:cNvSpPr/>
            <p:nvPr/>
          </p:nvSpPr>
          <p:spPr>
            <a:xfrm>
              <a:off x="0" y="0"/>
              <a:ext cx="1013291" cy="254092"/>
            </a:xfrm>
            <a:custGeom>
              <a:avLst/>
              <a:gdLst/>
              <a:ahLst/>
              <a:cxnLst/>
              <a:rect l="l" t="t" r="r" b="b"/>
              <a:pathLst>
                <a:path w="1013291" h="254092">
                  <a:moveTo>
                    <a:pt x="127046" y="0"/>
                  </a:moveTo>
                  <a:lnTo>
                    <a:pt x="886245" y="0"/>
                  </a:lnTo>
                  <a:cubicBezTo>
                    <a:pt x="919940" y="0"/>
                    <a:pt x="952254" y="13385"/>
                    <a:pt x="976080" y="37211"/>
                  </a:cubicBezTo>
                  <a:cubicBezTo>
                    <a:pt x="999906" y="61037"/>
                    <a:pt x="1013291" y="93351"/>
                    <a:pt x="1013291" y="127046"/>
                  </a:cubicBezTo>
                  <a:lnTo>
                    <a:pt x="1013291" y="127046"/>
                  </a:lnTo>
                  <a:cubicBezTo>
                    <a:pt x="1013291" y="197212"/>
                    <a:pt x="956411" y="254092"/>
                    <a:pt x="886245" y="254092"/>
                  </a:cubicBezTo>
                  <a:lnTo>
                    <a:pt x="127046" y="254092"/>
                  </a:lnTo>
                  <a:cubicBezTo>
                    <a:pt x="56880" y="254092"/>
                    <a:pt x="0" y="197212"/>
                    <a:pt x="0" y="127046"/>
                  </a:cubicBezTo>
                  <a:lnTo>
                    <a:pt x="0" y="127046"/>
                  </a:lnTo>
                  <a:cubicBezTo>
                    <a:pt x="0" y="56880"/>
                    <a:pt x="56880" y="0"/>
                    <a:pt x="127046"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n-US"/>
            </a:p>
          </p:txBody>
        </p:sp>
        <p:sp>
          <p:nvSpPr>
            <p:cNvPr id="20" name="TextBox 20"/>
            <p:cNvSpPr txBox="1"/>
            <p:nvPr/>
          </p:nvSpPr>
          <p:spPr>
            <a:xfrm>
              <a:off x="0" y="-85725"/>
              <a:ext cx="1013291" cy="339817"/>
            </a:xfrm>
            <a:prstGeom prst="rect">
              <a:avLst/>
            </a:prstGeom>
          </p:spPr>
          <p:txBody>
            <a:bodyPr lIns="0" tIns="0" rIns="0" bIns="0" rtlCol="0" anchor="ctr"/>
            <a:lstStyle/>
            <a:p>
              <a:pPr marL="0" lvl="0" indent="0" algn="ctr">
                <a:lnSpc>
                  <a:spcPts val="3919"/>
                </a:lnSpc>
                <a:spcBef>
                  <a:spcPct val="0"/>
                </a:spcBef>
              </a:pPr>
              <a:r>
                <a:rPr lang="en-US" sz="2799" b="1">
                  <a:solidFill>
                    <a:srgbClr val="FFFFFF"/>
                  </a:solidFill>
                  <a:latin typeface="Poppins Bold"/>
                  <a:ea typeface="Poppins Bold"/>
                  <a:cs typeface="Poppins Bold"/>
                  <a:sym typeface="Poppins Bold"/>
                </a:rPr>
                <a:t>LEADER</a:t>
              </a:r>
            </a:p>
          </p:txBody>
        </p:sp>
      </p:grpSp>
      <p:grpSp>
        <p:nvGrpSpPr>
          <p:cNvPr id="21" name="Group 21"/>
          <p:cNvGrpSpPr/>
          <p:nvPr/>
        </p:nvGrpSpPr>
        <p:grpSpPr>
          <a:xfrm>
            <a:off x="4443631" y="3703584"/>
            <a:ext cx="2772169" cy="695147"/>
            <a:chOff x="0" y="0"/>
            <a:chExt cx="1013291" cy="254092"/>
          </a:xfrm>
        </p:grpSpPr>
        <p:sp>
          <p:nvSpPr>
            <p:cNvPr id="22" name="Freeform 22"/>
            <p:cNvSpPr/>
            <p:nvPr/>
          </p:nvSpPr>
          <p:spPr>
            <a:xfrm>
              <a:off x="0" y="0"/>
              <a:ext cx="1013291" cy="254092"/>
            </a:xfrm>
            <a:custGeom>
              <a:avLst/>
              <a:gdLst/>
              <a:ahLst/>
              <a:cxnLst/>
              <a:rect l="l" t="t" r="r" b="b"/>
              <a:pathLst>
                <a:path w="1013291" h="254092">
                  <a:moveTo>
                    <a:pt x="127046" y="0"/>
                  </a:moveTo>
                  <a:lnTo>
                    <a:pt x="886245" y="0"/>
                  </a:lnTo>
                  <a:cubicBezTo>
                    <a:pt x="919940" y="0"/>
                    <a:pt x="952254" y="13385"/>
                    <a:pt x="976080" y="37211"/>
                  </a:cubicBezTo>
                  <a:cubicBezTo>
                    <a:pt x="999906" y="61037"/>
                    <a:pt x="1013291" y="93351"/>
                    <a:pt x="1013291" y="127046"/>
                  </a:cubicBezTo>
                  <a:lnTo>
                    <a:pt x="1013291" y="127046"/>
                  </a:lnTo>
                  <a:cubicBezTo>
                    <a:pt x="1013291" y="197212"/>
                    <a:pt x="956411" y="254092"/>
                    <a:pt x="886245" y="254092"/>
                  </a:cubicBezTo>
                  <a:lnTo>
                    <a:pt x="127046" y="254092"/>
                  </a:lnTo>
                  <a:cubicBezTo>
                    <a:pt x="56880" y="254092"/>
                    <a:pt x="0" y="197212"/>
                    <a:pt x="0" y="127046"/>
                  </a:cubicBezTo>
                  <a:lnTo>
                    <a:pt x="0" y="127046"/>
                  </a:lnTo>
                  <a:cubicBezTo>
                    <a:pt x="0" y="56880"/>
                    <a:pt x="56880" y="0"/>
                    <a:pt x="127046"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n-US"/>
            </a:p>
          </p:txBody>
        </p:sp>
        <p:sp>
          <p:nvSpPr>
            <p:cNvPr id="23" name="TextBox 23"/>
            <p:cNvSpPr txBox="1"/>
            <p:nvPr/>
          </p:nvSpPr>
          <p:spPr>
            <a:xfrm>
              <a:off x="0" y="-85725"/>
              <a:ext cx="1013291" cy="339817"/>
            </a:xfrm>
            <a:prstGeom prst="rect">
              <a:avLst/>
            </a:prstGeom>
          </p:spPr>
          <p:txBody>
            <a:bodyPr lIns="0" tIns="0" rIns="0" bIns="0" rtlCol="0" anchor="ctr"/>
            <a:lstStyle/>
            <a:p>
              <a:pPr marL="0" lvl="0" indent="0" algn="ctr">
                <a:lnSpc>
                  <a:spcPts val="3919"/>
                </a:lnSpc>
                <a:spcBef>
                  <a:spcPct val="0"/>
                </a:spcBef>
              </a:pPr>
              <a:r>
                <a:rPr lang="en-US" sz="2799" b="1">
                  <a:solidFill>
                    <a:srgbClr val="FFFFFF"/>
                  </a:solidFill>
                  <a:latin typeface="Poppins Bold"/>
                  <a:ea typeface="Poppins Bold"/>
                  <a:cs typeface="Poppins Bold"/>
                  <a:sym typeface="Poppins Bold"/>
                </a:rPr>
                <a:t>MEMBER</a:t>
              </a:r>
            </a:p>
          </p:txBody>
        </p:sp>
      </p:grpSp>
      <p:grpSp>
        <p:nvGrpSpPr>
          <p:cNvPr id="24" name="Group 24"/>
          <p:cNvGrpSpPr/>
          <p:nvPr/>
        </p:nvGrpSpPr>
        <p:grpSpPr>
          <a:xfrm>
            <a:off x="8115637" y="3703584"/>
            <a:ext cx="2670160" cy="695147"/>
            <a:chOff x="0" y="0"/>
            <a:chExt cx="976004" cy="254092"/>
          </a:xfrm>
        </p:grpSpPr>
        <p:sp>
          <p:nvSpPr>
            <p:cNvPr id="25" name="Freeform 25"/>
            <p:cNvSpPr/>
            <p:nvPr/>
          </p:nvSpPr>
          <p:spPr>
            <a:xfrm>
              <a:off x="0" y="0"/>
              <a:ext cx="976004" cy="254092"/>
            </a:xfrm>
            <a:custGeom>
              <a:avLst/>
              <a:gdLst/>
              <a:ahLst/>
              <a:cxnLst/>
              <a:rect l="l" t="t" r="r" b="b"/>
              <a:pathLst>
                <a:path w="976004" h="254092">
                  <a:moveTo>
                    <a:pt x="127046" y="0"/>
                  </a:moveTo>
                  <a:lnTo>
                    <a:pt x="848958" y="0"/>
                  </a:lnTo>
                  <a:cubicBezTo>
                    <a:pt x="882653" y="0"/>
                    <a:pt x="914968" y="13385"/>
                    <a:pt x="938793" y="37211"/>
                  </a:cubicBezTo>
                  <a:cubicBezTo>
                    <a:pt x="962619" y="61037"/>
                    <a:pt x="976004" y="93351"/>
                    <a:pt x="976004" y="127046"/>
                  </a:cubicBezTo>
                  <a:lnTo>
                    <a:pt x="976004" y="127046"/>
                  </a:lnTo>
                  <a:cubicBezTo>
                    <a:pt x="976004" y="197212"/>
                    <a:pt x="919124" y="254092"/>
                    <a:pt x="848958" y="254092"/>
                  </a:cubicBezTo>
                  <a:lnTo>
                    <a:pt x="127046" y="254092"/>
                  </a:lnTo>
                  <a:cubicBezTo>
                    <a:pt x="56880" y="254092"/>
                    <a:pt x="0" y="197212"/>
                    <a:pt x="0" y="127046"/>
                  </a:cubicBezTo>
                  <a:lnTo>
                    <a:pt x="0" y="127046"/>
                  </a:lnTo>
                  <a:cubicBezTo>
                    <a:pt x="0" y="56880"/>
                    <a:pt x="56880" y="0"/>
                    <a:pt x="127046"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n-US"/>
            </a:p>
          </p:txBody>
        </p:sp>
        <p:sp>
          <p:nvSpPr>
            <p:cNvPr id="26" name="TextBox 26"/>
            <p:cNvSpPr txBox="1"/>
            <p:nvPr/>
          </p:nvSpPr>
          <p:spPr>
            <a:xfrm>
              <a:off x="0" y="-85725"/>
              <a:ext cx="976004" cy="339817"/>
            </a:xfrm>
            <a:prstGeom prst="rect">
              <a:avLst/>
            </a:prstGeom>
          </p:spPr>
          <p:txBody>
            <a:bodyPr lIns="0" tIns="0" rIns="0" bIns="0" rtlCol="0" anchor="ctr"/>
            <a:lstStyle/>
            <a:p>
              <a:pPr marL="0" lvl="0" indent="0" algn="ctr">
                <a:lnSpc>
                  <a:spcPts val="3919"/>
                </a:lnSpc>
                <a:spcBef>
                  <a:spcPct val="0"/>
                </a:spcBef>
              </a:pPr>
              <a:r>
                <a:rPr lang="en-US" sz="2799" b="1">
                  <a:solidFill>
                    <a:srgbClr val="FFFFFF"/>
                  </a:solidFill>
                  <a:latin typeface="Poppins Bold"/>
                  <a:ea typeface="Poppins Bold"/>
                  <a:cs typeface="Poppins Bold"/>
                  <a:sym typeface="Poppins Bold"/>
                </a:rPr>
                <a:t>MEMBER</a:t>
              </a:r>
            </a:p>
          </p:txBody>
        </p:sp>
      </p:grpSp>
      <p:sp>
        <p:nvSpPr>
          <p:cNvPr id="27" name="TextBox 27"/>
          <p:cNvSpPr txBox="1"/>
          <p:nvPr/>
        </p:nvSpPr>
        <p:spPr>
          <a:xfrm>
            <a:off x="480611" y="4493912"/>
            <a:ext cx="3688297" cy="1005205"/>
          </a:xfrm>
          <a:prstGeom prst="rect">
            <a:avLst/>
          </a:prstGeom>
        </p:spPr>
        <p:txBody>
          <a:bodyPr lIns="0" tIns="0" rIns="0" bIns="0" rtlCol="0" anchor="t">
            <a:spAutoFit/>
          </a:bodyPr>
          <a:lstStyle/>
          <a:p>
            <a:pPr algn="ctr">
              <a:lnSpc>
                <a:spcPts val="3919"/>
              </a:lnSpc>
            </a:pPr>
            <a:r>
              <a:rPr lang="en-US" sz="2799" spc="-55">
                <a:solidFill>
                  <a:srgbClr val="FDFDFD"/>
                </a:solidFill>
                <a:latin typeface="Poppins"/>
                <a:ea typeface="Poppins"/>
                <a:cs typeface="Poppins"/>
                <a:sym typeface="Poppins"/>
              </a:rPr>
              <a:t>TRƯƠNG VĨNH THUẬN</a:t>
            </a:r>
          </a:p>
          <a:p>
            <a:pPr marL="0" lvl="0" indent="0" algn="ctr">
              <a:lnSpc>
                <a:spcPts val="3919"/>
              </a:lnSpc>
              <a:spcBef>
                <a:spcPct val="0"/>
              </a:spcBef>
            </a:pPr>
            <a:r>
              <a:rPr lang="en-US" sz="2799" spc="-55">
                <a:solidFill>
                  <a:srgbClr val="FDFDFD"/>
                </a:solidFill>
                <a:latin typeface="Poppins"/>
                <a:ea typeface="Poppins"/>
                <a:cs typeface="Poppins"/>
                <a:sym typeface="Poppins"/>
              </a:rPr>
              <a:t>21522653</a:t>
            </a:r>
          </a:p>
        </p:txBody>
      </p:sp>
      <p:sp>
        <p:nvSpPr>
          <p:cNvPr id="28" name="TextBox 28"/>
          <p:cNvSpPr txBox="1"/>
          <p:nvPr/>
        </p:nvSpPr>
        <p:spPr>
          <a:xfrm>
            <a:off x="4168907" y="4493912"/>
            <a:ext cx="3046893" cy="1005205"/>
          </a:xfrm>
          <a:prstGeom prst="rect">
            <a:avLst/>
          </a:prstGeom>
        </p:spPr>
        <p:txBody>
          <a:bodyPr lIns="0" tIns="0" rIns="0" bIns="0" rtlCol="0" anchor="t">
            <a:spAutoFit/>
          </a:bodyPr>
          <a:lstStyle/>
          <a:p>
            <a:pPr algn="ctr">
              <a:lnSpc>
                <a:spcPts val="3919"/>
              </a:lnSpc>
            </a:pPr>
            <a:r>
              <a:rPr lang="en-US" sz="2799" spc="-55">
                <a:solidFill>
                  <a:srgbClr val="FDFDFD"/>
                </a:solidFill>
                <a:latin typeface="Poppins"/>
                <a:ea typeface="Poppins"/>
                <a:cs typeface="Poppins"/>
                <a:sym typeface="Poppins"/>
              </a:rPr>
              <a:t>Hoàng Quốc Việt</a:t>
            </a:r>
          </a:p>
          <a:p>
            <a:pPr marL="0" lvl="0" indent="0" algn="ctr">
              <a:lnSpc>
                <a:spcPts val="3919"/>
              </a:lnSpc>
              <a:spcBef>
                <a:spcPct val="0"/>
              </a:spcBef>
            </a:pPr>
            <a:r>
              <a:rPr lang="en-US" sz="2799" spc="-55">
                <a:solidFill>
                  <a:srgbClr val="FDFDFD"/>
                </a:solidFill>
                <a:latin typeface="Poppins"/>
                <a:ea typeface="Poppins"/>
                <a:cs typeface="Poppins"/>
                <a:sym typeface="Poppins"/>
              </a:rPr>
              <a:t>21522790</a:t>
            </a:r>
          </a:p>
        </p:txBody>
      </p:sp>
      <p:sp>
        <p:nvSpPr>
          <p:cNvPr id="29" name="TextBox 29"/>
          <p:cNvSpPr txBox="1"/>
          <p:nvPr/>
        </p:nvSpPr>
        <p:spPr>
          <a:xfrm>
            <a:off x="7738903" y="4493912"/>
            <a:ext cx="3046893" cy="1005205"/>
          </a:xfrm>
          <a:prstGeom prst="rect">
            <a:avLst/>
          </a:prstGeom>
        </p:spPr>
        <p:txBody>
          <a:bodyPr lIns="0" tIns="0" rIns="0" bIns="0" rtlCol="0" anchor="t">
            <a:spAutoFit/>
          </a:bodyPr>
          <a:lstStyle/>
          <a:p>
            <a:pPr algn="ctr">
              <a:lnSpc>
                <a:spcPts val="3919"/>
              </a:lnSpc>
            </a:pPr>
            <a:r>
              <a:rPr lang="en-US" sz="2799" spc="-55">
                <a:solidFill>
                  <a:srgbClr val="FDFDFD"/>
                </a:solidFill>
                <a:latin typeface="Poppins"/>
                <a:ea typeface="Poppins"/>
                <a:cs typeface="Poppins"/>
                <a:sym typeface="Poppins"/>
              </a:rPr>
              <a:t>Phùng Thiên Phúc</a:t>
            </a:r>
          </a:p>
          <a:p>
            <a:pPr marL="0" lvl="0" indent="0" algn="ctr">
              <a:lnSpc>
                <a:spcPts val="3919"/>
              </a:lnSpc>
              <a:spcBef>
                <a:spcPct val="0"/>
              </a:spcBef>
            </a:pPr>
            <a:r>
              <a:rPr lang="en-US" sz="2799" spc="-55">
                <a:solidFill>
                  <a:srgbClr val="FDFDFD"/>
                </a:solidFill>
                <a:latin typeface="Poppins"/>
                <a:ea typeface="Poppins"/>
                <a:cs typeface="Poppins"/>
                <a:sym typeface="Poppins"/>
              </a:rPr>
              <a:t>21521297</a:t>
            </a:r>
          </a:p>
        </p:txBody>
      </p:sp>
      <p:sp>
        <p:nvSpPr>
          <p:cNvPr id="30" name="TextBox 3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8532065" y="1028700"/>
            <a:ext cx="9082465" cy="7622210"/>
          </a:xfrm>
          <a:custGeom>
            <a:avLst/>
            <a:gdLst/>
            <a:ahLst/>
            <a:cxnLst/>
            <a:rect l="l" t="t" r="r" b="b"/>
            <a:pathLst>
              <a:path w="9082465" h="7622210">
                <a:moveTo>
                  <a:pt x="0" y="0"/>
                </a:moveTo>
                <a:lnTo>
                  <a:pt x="9082465" y="0"/>
                </a:lnTo>
                <a:lnTo>
                  <a:pt x="9082465" y="7622210"/>
                </a:lnTo>
                <a:lnTo>
                  <a:pt x="0" y="762221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942975"/>
            <a:ext cx="10390248" cy="1571623"/>
          </a:xfrm>
          <a:prstGeom prst="rect">
            <a:avLst/>
          </a:prstGeom>
        </p:spPr>
        <p:txBody>
          <a:bodyPr lIns="0" tIns="0" rIns="0" bIns="0" rtlCol="0" anchor="t">
            <a:spAutoFit/>
          </a:bodyPr>
          <a:lstStyle/>
          <a:p>
            <a:pPr algn="l">
              <a:lnSpc>
                <a:spcPts val="6300"/>
              </a:lnSpc>
            </a:pPr>
            <a:r>
              <a:rPr lang="en-US" sz="4500">
                <a:solidFill>
                  <a:srgbClr val="051D40"/>
                </a:solidFill>
                <a:latin typeface="Open Sans Extra Bold"/>
                <a:ea typeface="Open Sans Extra Bold"/>
                <a:cs typeface="Open Sans Extra Bold"/>
                <a:sym typeface="Open Sans Extra Bold"/>
              </a:rPr>
              <a:t>​Phân tích dữ liệu </a:t>
            </a:r>
          </a:p>
          <a:p>
            <a:pPr marL="0" lvl="0" indent="0" algn="l">
              <a:lnSpc>
                <a:spcPts val="6300"/>
              </a:lnSpc>
              <a:spcBef>
                <a:spcPct val="0"/>
              </a:spcBef>
            </a:pPr>
            <a:endParaRPr lang="en-US" sz="4500">
              <a:solidFill>
                <a:srgbClr val="051D40"/>
              </a:solidFill>
              <a:latin typeface="Open Sans Extra Bold"/>
              <a:ea typeface="Open Sans Extra Bold"/>
              <a:cs typeface="Open Sans Extra Bold"/>
              <a:sym typeface="Open Sans Extra Bold"/>
            </a:endParaRPr>
          </a:p>
        </p:txBody>
      </p:sp>
      <p:sp>
        <p:nvSpPr>
          <p:cNvPr id="7" name="TextBox 7"/>
          <p:cNvSpPr txBox="1"/>
          <p:nvPr/>
        </p:nvSpPr>
        <p:spPr>
          <a:xfrm>
            <a:off x="639948" y="2163582"/>
            <a:ext cx="5227452" cy="613410"/>
          </a:xfrm>
          <a:prstGeom prst="rect">
            <a:avLst/>
          </a:prstGeom>
        </p:spPr>
        <p:txBody>
          <a:bodyPr wrap="square" lIns="0" tIns="0" rIns="0" bIns="0" rtlCol="0" anchor="t">
            <a:spAutoFit/>
          </a:bodyPr>
          <a:lstStyle/>
          <a:p>
            <a:pPr marL="777240" lvl="1" indent="-388620" algn="ctr">
              <a:lnSpc>
                <a:spcPts val="5040"/>
              </a:lnSpc>
              <a:buFont typeface="Arial"/>
              <a:buChar char="•"/>
            </a:pPr>
            <a:r>
              <a:rPr lang="en-US" sz="3600" dirty="0" err="1">
                <a:solidFill>
                  <a:srgbClr val="051D40"/>
                </a:solidFill>
                <a:latin typeface="Open Sans Extra Bold"/>
                <a:ea typeface="Open Sans Extra Bold"/>
                <a:cs typeface="Open Sans Extra Bold"/>
                <a:sym typeface="Open Sans Extra Bold"/>
              </a:rPr>
              <a:t>D</a:t>
            </a:r>
            <a:r>
              <a:rPr lang="en-US" sz="3600" b="1" dirty="0" err="1">
                <a:solidFill>
                  <a:srgbClr val="051D40"/>
                </a:solidFill>
                <a:latin typeface="Open Sans Extra Bold"/>
                <a:ea typeface="Open Sans Extra Bold"/>
                <a:cs typeface="Open Sans Extra Bold"/>
                <a:sym typeface="Open Sans Extra Bold"/>
              </a:rPr>
              <a:t>ữ</a:t>
            </a:r>
            <a:r>
              <a:rPr lang="en-US" sz="3600" b="1" dirty="0">
                <a:solidFill>
                  <a:srgbClr val="051D40"/>
                </a:solidFill>
                <a:latin typeface="Open Sans Extra Bold"/>
                <a:ea typeface="Open Sans Extra Bold"/>
                <a:cs typeface="Open Sans Extra Bold"/>
                <a:sym typeface="Open Sans Extra Bold"/>
              </a:rPr>
              <a:t> </a:t>
            </a:r>
            <a:r>
              <a:rPr lang="en-US" sz="3600" b="1" dirty="0" err="1">
                <a:solidFill>
                  <a:srgbClr val="051D40"/>
                </a:solidFill>
                <a:latin typeface="Open Sans Extra Bold"/>
                <a:ea typeface="Open Sans Extra Bold"/>
                <a:cs typeface="Open Sans Extra Bold"/>
                <a:sym typeface="Open Sans Extra Bold"/>
              </a:rPr>
              <a:t>liệu</a:t>
            </a:r>
            <a:r>
              <a:rPr lang="en-US" sz="3600" b="1" dirty="0">
                <a:solidFill>
                  <a:srgbClr val="051D40"/>
                </a:solidFill>
                <a:latin typeface="Open Sans Extra Bold"/>
                <a:ea typeface="Open Sans Extra Bold"/>
                <a:cs typeface="Open Sans Extra Bold"/>
                <a:sym typeface="Open Sans Extra Bold"/>
              </a:rPr>
              <a:t> </a:t>
            </a:r>
            <a:r>
              <a:rPr lang="en-US" sz="3600" b="1" dirty="0" err="1">
                <a:solidFill>
                  <a:srgbClr val="051D40"/>
                </a:solidFill>
                <a:latin typeface="Open Sans Extra Bold"/>
                <a:ea typeface="Open Sans Extra Bold"/>
                <a:cs typeface="Open Sans Extra Bold"/>
                <a:sym typeface="Open Sans Extra Bold"/>
              </a:rPr>
              <a:t>phân</a:t>
            </a:r>
            <a:r>
              <a:rPr lang="en-US" sz="3600" b="1" dirty="0">
                <a:solidFill>
                  <a:srgbClr val="051D40"/>
                </a:solidFill>
                <a:latin typeface="Open Sans Extra Bold"/>
                <a:ea typeface="Open Sans Extra Bold"/>
                <a:cs typeface="Open Sans Extra Bold"/>
                <a:sym typeface="Open Sans Extra Bold"/>
              </a:rPr>
              <a:t> </a:t>
            </a:r>
            <a:r>
              <a:rPr lang="en-US" sz="3600" b="1" dirty="0" err="1">
                <a:solidFill>
                  <a:srgbClr val="051D40"/>
                </a:solidFill>
                <a:latin typeface="Open Sans Extra Bold"/>
                <a:ea typeface="Open Sans Extra Bold"/>
                <a:cs typeface="Open Sans Extra Bold"/>
                <a:sym typeface="Open Sans Extra Bold"/>
              </a:rPr>
              <a:t>loại</a:t>
            </a:r>
            <a:endParaRPr lang="en-US" sz="3600" b="1" dirty="0">
              <a:solidFill>
                <a:srgbClr val="051D40"/>
              </a:solidFill>
              <a:latin typeface="Open Sans Extra Bold"/>
              <a:ea typeface="Open Sans Extra Bold"/>
              <a:cs typeface="Open Sans Extra Bold"/>
              <a:sym typeface="Open Sans Extra Bold"/>
            </a:endParaRPr>
          </a:p>
        </p:txBody>
      </p:sp>
      <p:sp>
        <p:nvSpPr>
          <p:cNvPr id="8" name="TextBox 8"/>
          <p:cNvSpPr txBox="1"/>
          <p:nvPr/>
        </p:nvSpPr>
        <p:spPr>
          <a:xfrm>
            <a:off x="8532065" y="8857615"/>
            <a:ext cx="9082465" cy="370935"/>
          </a:xfrm>
          <a:prstGeom prst="rect">
            <a:avLst/>
          </a:prstGeom>
        </p:spPr>
        <p:txBody>
          <a:bodyPr lIns="0" tIns="0" rIns="0" bIns="0" rtlCol="0" anchor="t">
            <a:spAutoFit/>
          </a:bodyPr>
          <a:lstStyle/>
          <a:p>
            <a:pPr algn="ctr">
              <a:lnSpc>
                <a:spcPts val="3079"/>
              </a:lnSpc>
              <a:spcBef>
                <a:spcPct val="0"/>
              </a:spcBef>
            </a:pPr>
            <a:r>
              <a:rPr lang="en-US" sz="2199" b="1" dirty="0" err="1">
                <a:solidFill>
                  <a:srgbClr val="051D40"/>
                </a:solidFill>
                <a:latin typeface="Open Sans Extra Bold"/>
                <a:ea typeface="Open Sans Extra Bold"/>
                <a:cs typeface="Open Sans Extra Bold"/>
                <a:sym typeface="Open Sans Extra Bold"/>
              </a:rPr>
              <a:t>Phân</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tích</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dữ</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liệu</a:t>
            </a:r>
            <a:r>
              <a:rPr lang="en-US" sz="2199" b="1" dirty="0">
                <a:solidFill>
                  <a:srgbClr val="051D40"/>
                </a:solidFill>
                <a:latin typeface="Open Sans Extra Bold"/>
                <a:ea typeface="Open Sans Extra Bold"/>
                <a:cs typeface="Open Sans Extra Bold"/>
                <a:sym typeface="Open Sans Extra Bold"/>
              </a:rPr>
              <a:t> - </a:t>
            </a:r>
            <a:r>
              <a:rPr lang="en-US" sz="2199" b="1" dirty="0" err="1">
                <a:solidFill>
                  <a:srgbClr val="051D40"/>
                </a:solidFill>
                <a:latin typeface="Open Sans Extra Bold"/>
                <a:ea typeface="Open Sans Extra Bold"/>
                <a:cs typeface="Open Sans Extra Bold"/>
                <a:sym typeface="Open Sans Extra Bold"/>
              </a:rPr>
              <a:t>Hàm</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tìm</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giá</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trị</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phổ</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biến</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ít</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phổ</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biến</a:t>
            </a:r>
            <a:r>
              <a:rPr lang="en-US" sz="2199" b="1" dirty="0">
                <a:solidFill>
                  <a:srgbClr val="051D40"/>
                </a:solidFill>
                <a:latin typeface="Open Sans Extra Bold"/>
                <a:ea typeface="Open Sans Extra Bold"/>
                <a:cs typeface="Open Sans Extra Bold"/>
                <a:sym typeface="Open Sans Extra Bold"/>
              </a:rPr>
              <a:t> </a:t>
            </a:r>
            <a:r>
              <a:rPr lang="en-US" sz="2199" b="1" dirty="0" err="1">
                <a:solidFill>
                  <a:srgbClr val="051D40"/>
                </a:solidFill>
                <a:latin typeface="Open Sans Extra Bold"/>
                <a:ea typeface="Open Sans Extra Bold"/>
                <a:cs typeface="Open Sans Extra Bold"/>
                <a:sym typeface="Open Sans Extra Bold"/>
              </a:rPr>
              <a:t>nhất</a:t>
            </a:r>
            <a:r>
              <a:rPr lang="en-US" sz="2199" b="1" dirty="0">
                <a:solidFill>
                  <a:srgbClr val="051D40"/>
                </a:solidFill>
                <a:latin typeface="Open Sans Extra Bold"/>
                <a:ea typeface="Open Sans Extra Bold"/>
                <a:cs typeface="Open Sans Extra Bold"/>
                <a:sym typeface="Open Sans Extra Bold"/>
              </a:rPr>
              <a:t> </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51D40"/>
                </a:solidFill>
                <a:latin typeface="Noto Serif Display"/>
                <a:ea typeface="Noto Serif Display"/>
                <a:cs typeface="Noto Serif Display"/>
                <a:sym typeface="Noto Serif Display"/>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6770736" y="1945845"/>
            <a:ext cx="10945319" cy="6775674"/>
          </a:xfrm>
          <a:custGeom>
            <a:avLst/>
            <a:gdLst/>
            <a:ahLst/>
            <a:cxnLst/>
            <a:rect l="l" t="t" r="r" b="b"/>
            <a:pathLst>
              <a:path w="10945319" h="6775674">
                <a:moveTo>
                  <a:pt x="0" y="0"/>
                </a:moveTo>
                <a:lnTo>
                  <a:pt x="10945319" y="0"/>
                </a:lnTo>
                <a:lnTo>
                  <a:pt x="10945319" y="6775674"/>
                </a:lnTo>
                <a:lnTo>
                  <a:pt x="0" y="6775674"/>
                </a:lnTo>
                <a:lnTo>
                  <a:pt x="0" y="0"/>
                </a:lnTo>
                <a:close/>
              </a:path>
            </a:pathLst>
          </a:custGeom>
          <a:blipFill>
            <a:blip r:embed="rId2"/>
            <a:stretch>
              <a:fillRect/>
            </a:stretch>
          </a:blipFill>
        </p:spPr>
        <p:txBody>
          <a:bodyPr/>
          <a:lstStyle/>
          <a:p>
            <a:endParaRPr lang="en-US"/>
          </a:p>
        </p:txBody>
      </p:sp>
      <p:sp>
        <p:nvSpPr>
          <p:cNvPr id="6" name="Freeform 6"/>
          <p:cNvSpPr/>
          <p:nvPr/>
        </p:nvSpPr>
        <p:spPr>
          <a:xfrm>
            <a:off x="1216877" y="4901197"/>
            <a:ext cx="5006947" cy="4114800"/>
          </a:xfrm>
          <a:custGeom>
            <a:avLst/>
            <a:gdLst/>
            <a:ahLst/>
            <a:cxnLst/>
            <a:rect l="l" t="t" r="r" b="b"/>
            <a:pathLst>
              <a:path w="5006947" h="4114800">
                <a:moveTo>
                  <a:pt x="0" y="0"/>
                </a:moveTo>
                <a:lnTo>
                  <a:pt x="5006947" y="0"/>
                </a:lnTo>
                <a:lnTo>
                  <a:pt x="500694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1117171"/>
            <a:ext cx="10390248" cy="1571623"/>
          </a:xfrm>
          <a:prstGeom prst="rect">
            <a:avLst/>
          </a:prstGeom>
        </p:spPr>
        <p:txBody>
          <a:bodyPr lIns="0" tIns="0" rIns="0" bIns="0" rtlCol="0" anchor="t">
            <a:spAutoFit/>
          </a:bodyPr>
          <a:lstStyle/>
          <a:p>
            <a:pPr algn="l">
              <a:lnSpc>
                <a:spcPts val="6300"/>
              </a:lnSpc>
            </a:pPr>
            <a:r>
              <a:rPr lang="en-US" sz="4500">
                <a:solidFill>
                  <a:srgbClr val="051D40"/>
                </a:solidFill>
                <a:latin typeface="Open Sans Extra Bold"/>
                <a:ea typeface="Open Sans Extra Bold"/>
                <a:cs typeface="Open Sans Extra Bold"/>
                <a:sym typeface="Open Sans Extra Bold"/>
              </a:rPr>
              <a:t>​Phân tích dữ liệu </a:t>
            </a:r>
          </a:p>
          <a:p>
            <a:pPr marL="0" lvl="0" indent="0" algn="l">
              <a:lnSpc>
                <a:spcPts val="6300"/>
              </a:lnSpc>
              <a:spcBef>
                <a:spcPct val="0"/>
              </a:spcBef>
            </a:pPr>
            <a:endParaRPr lang="en-US" sz="4500">
              <a:solidFill>
                <a:srgbClr val="051D40"/>
              </a:solidFill>
              <a:latin typeface="Open Sans Extra Bold"/>
              <a:ea typeface="Open Sans Extra Bold"/>
              <a:cs typeface="Open Sans Extra Bold"/>
              <a:sym typeface="Open Sans Extra Bold"/>
            </a:endParaRP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51D40"/>
                </a:solidFill>
                <a:latin typeface="Noto Serif Display"/>
                <a:ea typeface="Noto Serif Display"/>
                <a:cs typeface="Noto Serif Display"/>
                <a:sym typeface="Noto Serif Display"/>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028700" y="723900"/>
            <a:ext cx="10390248" cy="1571623"/>
          </a:xfrm>
          <a:prstGeom prst="rect">
            <a:avLst/>
          </a:prstGeom>
        </p:spPr>
        <p:txBody>
          <a:bodyPr lIns="0" tIns="0" rIns="0" bIns="0" rtlCol="0" anchor="t">
            <a:spAutoFit/>
          </a:bodyPr>
          <a:lstStyle/>
          <a:p>
            <a:pPr algn="l">
              <a:lnSpc>
                <a:spcPts val="6300"/>
              </a:lnSpc>
            </a:pPr>
            <a:r>
              <a:rPr lang="en-US" sz="4500" dirty="0" err="1">
                <a:solidFill>
                  <a:srgbClr val="051D40"/>
                </a:solidFill>
                <a:latin typeface="Open Sans Extra Bold"/>
                <a:ea typeface="Open Sans Extra Bold"/>
                <a:cs typeface="Open Sans Extra Bold"/>
                <a:sym typeface="Open Sans Extra Bold"/>
              </a:rPr>
              <a:t>Phân</a:t>
            </a:r>
            <a:r>
              <a:rPr lang="en-US" sz="4500" dirty="0">
                <a:solidFill>
                  <a:srgbClr val="051D40"/>
                </a:solidFill>
                <a:latin typeface="Open Sans Extra Bold"/>
                <a:ea typeface="Open Sans Extra Bold"/>
                <a:cs typeface="Open Sans Extra Bold"/>
                <a:sym typeface="Open Sans Extra Bold"/>
              </a:rPr>
              <a:t> </a:t>
            </a:r>
            <a:r>
              <a:rPr lang="en-US" sz="4500" dirty="0" err="1">
                <a:solidFill>
                  <a:srgbClr val="051D40"/>
                </a:solidFill>
                <a:latin typeface="Open Sans Extra Bold"/>
                <a:ea typeface="Open Sans Extra Bold"/>
                <a:cs typeface="Open Sans Extra Bold"/>
                <a:sym typeface="Open Sans Extra Bold"/>
              </a:rPr>
              <a:t>tích</a:t>
            </a:r>
            <a:r>
              <a:rPr lang="en-US" sz="4500" dirty="0">
                <a:solidFill>
                  <a:srgbClr val="051D40"/>
                </a:solidFill>
                <a:latin typeface="Open Sans Extra Bold"/>
                <a:ea typeface="Open Sans Extra Bold"/>
                <a:cs typeface="Open Sans Extra Bold"/>
                <a:sym typeface="Open Sans Extra Bold"/>
              </a:rPr>
              <a:t> </a:t>
            </a:r>
            <a:r>
              <a:rPr lang="en-US" sz="4500" dirty="0" err="1">
                <a:solidFill>
                  <a:srgbClr val="051D40"/>
                </a:solidFill>
                <a:latin typeface="Open Sans Extra Bold"/>
                <a:ea typeface="Open Sans Extra Bold"/>
                <a:cs typeface="Open Sans Extra Bold"/>
                <a:sym typeface="Open Sans Extra Bold"/>
              </a:rPr>
              <a:t>dữ</a:t>
            </a:r>
            <a:r>
              <a:rPr lang="en-US" sz="4500" dirty="0">
                <a:solidFill>
                  <a:srgbClr val="051D40"/>
                </a:solidFill>
                <a:latin typeface="Open Sans Extra Bold"/>
                <a:ea typeface="Open Sans Extra Bold"/>
                <a:cs typeface="Open Sans Extra Bold"/>
                <a:sym typeface="Open Sans Extra Bold"/>
              </a:rPr>
              <a:t> </a:t>
            </a:r>
            <a:r>
              <a:rPr lang="en-US" sz="4500" dirty="0" err="1">
                <a:solidFill>
                  <a:srgbClr val="051D40"/>
                </a:solidFill>
                <a:latin typeface="Open Sans Extra Bold"/>
                <a:ea typeface="Open Sans Extra Bold"/>
                <a:cs typeface="Open Sans Extra Bold"/>
                <a:sym typeface="Open Sans Extra Bold"/>
              </a:rPr>
              <a:t>liệu</a:t>
            </a:r>
            <a:r>
              <a:rPr lang="en-US" sz="4500" dirty="0">
                <a:solidFill>
                  <a:srgbClr val="051D40"/>
                </a:solidFill>
                <a:latin typeface="Open Sans Extra Bold"/>
                <a:ea typeface="Open Sans Extra Bold"/>
                <a:cs typeface="Open Sans Extra Bold"/>
                <a:sym typeface="Open Sans Extra Bold"/>
              </a:rPr>
              <a:t> </a:t>
            </a:r>
          </a:p>
          <a:p>
            <a:pPr marL="0" lvl="0" indent="0" algn="l">
              <a:lnSpc>
                <a:spcPts val="6300"/>
              </a:lnSpc>
              <a:spcBef>
                <a:spcPct val="0"/>
              </a:spcBef>
            </a:pPr>
            <a:endParaRPr lang="en-US" sz="4500" dirty="0">
              <a:solidFill>
                <a:srgbClr val="051D40"/>
              </a:solidFill>
              <a:latin typeface="Open Sans Extra Bold"/>
              <a:ea typeface="Open Sans Extra Bold"/>
              <a:cs typeface="Open Sans Extra Bold"/>
              <a:sym typeface="Open Sans Extra Bold"/>
            </a:endParaRPr>
          </a:p>
        </p:txBody>
      </p:sp>
      <p:sp>
        <p:nvSpPr>
          <p:cNvPr id="6" name="Freeform 6"/>
          <p:cNvSpPr/>
          <p:nvPr/>
        </p:nvSpPr>
        <p:spPr>
          <a:xfrm>
            <a:off x="6770736" y="2106562"/>
            <a:ext cx="10957231" cy="2835762"/>
          </a:xfrm>
          <a:custGeom>
            <a:avLst/>
            <a:gdLst/>
            <a:ahLst/>
            <a:cxnLst/>
            <a:rect l="l" t="t" r="r" b="b"/>
            <a:pathLst>
              <a:path w="10957231" h="2835762">
                <a:moveTo>
                  <a:pt x="0" y="0"/>
                </a:moveTo>
                <a:lnTo>
                  <a:pt x="10957232" y="0"/>
                </a:lnTo>
                <a:lnTo>
                  <a:pt x="10957232" y="2835762"/>
                </a:lnTo>
                <a:lnTo>
                  <a:pt x="0" y="2835762"/>
                </a:lnTo>
                <a:lnTo>
                  <a:pt x="0" y="0"/>
                </a:lnTo>
                <a:close/>
              </a:path>
            </a:pathLst>
          </a:custGeom>
          <a:blipFill>
            <a:blip r:embed="rId2"/>
            <a:stretch>
              <a:fillRect/>
            </a:stretch>
          </a:blipFill>
        </p:spPr>
        <p:txBody>
          <a:bodyPr/>
          <a:lstStyle/>
          <a:p>
            <a:endParaRPr lang="en-US"/>
          </a:p>
        </p:txBody>
      </p:sp>
      <p:sp>
        <p:nvSpPr>
          <p:cNvPr id="7" name="Freeform 7"/>
          <p:cNvSpPr/>
          <p:nvPr/>
        </p:nvSpPr>
        <p:spPr>
          <a:xfrm>
            <a:off x="1216877" y="5143500"/>
            <a:ext cx="5006947" cy="4114800"/>
          </a:xfrm>
          <a:custGeom>
            <a:avLst/>
            <a:gdLst/>
            <a:ahLst/>
            <a:cxnLst/>
            <a:rect l="l" t="t" r="r" b="b"/>
            <a:pathLst>
              <a:path w="5006947" h="4114800">
                <a:moveTo>
                  <a:pt x="0" y="0"/>
                </a:moveTo>
                <a:lnTo>
                  <a:pt x="5006947" y="0"/>
                </a:lnTo>
                <a:lnTo>
                  <a:pt x="500694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51D40"/>
                </a:solidFill>
                <a:latin typeface="Noto Serif Display"/>
                <a:ea typeface="Noto Serif Display"/>
                <a:cs typeface="Noto Serif Display"/>
                <a:sym typeface="Noto Serif Display"/>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6766210" cy="7546156"/>
            <a:chOff x="0" y="0"/>
            <a:chExt cx="1894689" cy="2113092"/>
          </a:xfrm>
        </p:grpSpPr>
        <p:sp>
          <p:nvSpPr>
            <p:cNvPr id="3" name="Freeform 3"/>
            <p:cNvSpPr/>
            <p:nvPr/>
          </p:nvSpPr>
          <p:spPr>
            <a:xfrm>
              <a:off x="0" y="0"/>
              <a:ext cx="1894689" cy="2113092"/>
            </a:xfrm>
            <a:custGeom>
              <a:avLst/>
              <a:gdLst/>
              <a:ahLst/>
              <a:cxnLst/>
              <a:rect l="l" t="t" r="r" b="b"/>
              <a:pathLst>
                <a:path w="1894689" h="2113092">
                  <a:moveTo>
                    <a:pt x="0" y="0"/>
                  </a:moveTo>
                  <a:lnTo>
                    <a:pt x="1894689" y="0"/>
                  </a:lnTo>
                  <a:lnTo>
                    <a:pt x="1894689" y="2113092"/>
                  </a:lnTo>
                  <a:lnTo>
                    <a:pt x="0" y="2113092"/>
                  </a:lnTo>
                  <a:close/>
                </a:path>
              </a:pathLst>
            </a:custGeom>
            <a:solidFill>
              <a:srgbClr val="145DA0">
                <a:alpha val="95686"/>
              </a:srgbClr>
            </a:solidFill>
            <a:ln cap="sq">
              <a:noFill/>
              <a:prstDash val="solid"/>
              <a:miter/>
            </a:ln>
          </p:spPr>
          <p:txBody>
            <a:bodyPr/>
            <a:lstStyle/>
            <a:p>
              <a:endParaRPr lang="en-US"/>
            </a:p>
          </p:txBody>
        </p:sp>
        <p:sp>
          <p:nvSpPr>
            <p:cNvPr id="4" name="TextBox 4"/>
            <p:cNvSpPr txBox="1"/>
            <p:nvPr/>
          </p:nvSpPr>
          <p:spPr>
            <a:xfrm>
              <a:off x="0" y="-38100"/>
              <a:ext cx="1894689"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01231"/>
            <a:ext cx="6766210" cy="457069"/>
            <a:chOff x="0" y="0"/>
            <a:chExt cx="1894689" cy="127989"/>
          </a:xfrm>
        </p:grpSpPr>
        <p:sp>
          <p:nvSpPr>
            <p:cNvPr id="6" name="Freeform 6"/>
            <p:cNvSpPr/>
            <p:nvPr/>
          </p:nvSpPr>
          <p:spPr>
            <a:xfrm>
              <a:off x="0" y="0"/>
              <a:ext cx="1894689" cy="127989"/>
            </a:xfrm>
            <a:custGeom>
              <a:avLst/>
              <a:gdLst/>
              <a:ahLst/>
              <a:cxnLst/>
              <a:rect l="l" t="t" r="r" b="b"/>
              <a:pathLst>
                <a:path w="1894689" h="127989">
                  <a:moveTo>
                    <a:pt x="0" y="0"/>
                  </a:moveTo>
                  <a:lnTo>
                    <a:pt x="1894689" y="0"/>
                  </a:lnTo>
                  <a:lnTo>
                    <a:pt x="1894689" y="127989"/>
                  </a:lnTo>
                  <a:lnTo>
                    <a:pt x="0" y="127989"/>
                  </a:lnTo>
                  <a:close/>
                </a:path>
              </a:pathLst>
            </a:custGeom>
            <a:solidFill>
              <a:srgbClr val="145DA0">
                <a:alpha val="48627"/>
              </a:srgbClr>
            </a:solidFill>
            <a:ln cap="sq">
              <a:noFill/>
              <a:prstDash val="solid"/>
              <a:miter/>
            </a:ln>
          </p:spPr>
          <p:txBody>
            <a:bodyPr/>
            <a:lstStyle/>
            <a:p>
              <a:endParaRPr lang="en-US"/>
            </a:p>
          </p:txBody>
        </p:sp>
        <p:sp>
          <p:nvSpPr>
            <p:cNvPr id="7" name="TextBox 7"/>
            <p:cNvSpPr txBox="1"/>
            <p:nvPr/>
          </p:nvSpPr>
          <p:spPr>
            <a:xfrm>
              <a:off x="0" y="-38100"/>
              <a:ext cx="1894689" cy="16608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5733428" y="0"/>
            <a:ext cx="12554572" cy="6738235"/>
          </a:xfrm>
          <a:custGeom>
            <a:avLst/>
            <a:gdLst/>
            <a:ahLst/>
            <a:cxnLst/>
            <a:rect l="l" t="t" r="r" b="b"/>
            <a:pathLst>
              <a:path w="12554572" h="6738235">
                <a:moveTo>
                  <a:pt x="0" y="0"/>
                </a:moveTo>
                <a:lnTo>
                  <a:pt x="12554572" y="0"/>
                </a:lnTo>
                <a:lnTo>
                  <a:pt x="12554572" y="6738235"/>
                </a:lnTo>
                <a:lnTo>
                  <a:pt x="0" y="6738235"/>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1189530" y="1381449"/>
            <a:ext cx="5554636" cy="811530"/>
          </a:xfrm>
          <a:prstGeom prst="rect">
            <a:avLst/>
          </a:prstGeom>
        </p:spPr>
        <p:txBody>
          <a:bodyPr lIns="0" tIns="0" rIns="0" bIns="0" rtlCol="0" anchor="t">
            <a:spAutoFit/>
          </a:bodyPr>
          <a:lstStyle/>
          <a:p>
            <a:pPr marL="1036317" lvl="1" indent="-518158" algn="l">
              <a:lnSpc>
                <a:spcPts val="6719"/>
              </a:lnSpc>
              <a:buFont typeface="Arial"/>
              <a:buChar char="•"/>
            </a:pPr>
            <a:r>
              <a:rPr lang="en-US" sz="4799" dirty="0" err="1">
                <a:solidFill>
                  <a:srgbClr val="FDFDFD"/>
                </a:solidFill>
                <a:latin typeface="Open Sans Extra Bold"/>
                <a:ea typeface="Open Sans Extra Bold"/>
                <a:cs typeface="Open Sans Extra Bold"/>
                <a:sym typeface="Open Sans Extra Bold"/>
              </a:rPr>
              <a:t>Dữ</a:t>
            </a:r>
            <a:r>
              <a:rPr lang="en-US" sz="4799" dirty="0">
                <a:solidFill>
                  <a:srgbClr val="FDFDFD"/>
                </a:solidFill>
                <a:latin typeface="Open Sans Extra Bold"/>
                <a:ea typeface="Open Sans Extra Bold"/>
                <a:cs typeface="Open Sans Extra Bold"/>
                <a:sym typeface="Open Sans Extra Bold"/>
              </a:rPr>
              <a:t> </a:t>
            </a:r>
            <a:r>
              <a:rPr lang="en-US" sz="4799" dirty="0" err="1">
                <a:solidFill>
                  <a:srgbClr val="FDFDFD"/>
                </a:solidFill>
                <a:latin typeface="Open Sans Extra Bold"/>
                <a:ea typeface="Open Sans Extra Bold"/>
                <a:cs typeface="Open Sans Extra Bold"/>
                <a:sym typeface="Open Sans Extra Bold"/>
              </a:rPr>
              <a:t>liệu</a:t>
            </a:r>
            <a:r>
              <a:rPr lang="en-US" sz="4799" dirty="0">
                <a:solidFill>
                  <a:srgbClr val="FDFDFD"/>
                </a:solidFill>
                <a:latin typeface="Open Sans Extra Bold"/>
                <a:ea typeface="Open Sans Extra Bold"/>
                <a:cs typeface="Open Sans Extra Bold"/>
                <a:sym typeface="Open Sans Extra Bold"/>
              </a:rPr>
              <a:t> </a:t>
            </a:r>
            <a:r>
              <a:rPr lang="en-US" sz="4799" dirty="0" err="1">
                <a:solidFill>
                  <a:srgbClr val="FDFDFD"/>
                </a:solidFill>
                <a:latin typeface="Open Sans Extra Bold"/>
                <a:ea typeface="Open Sans Extra Bold"/>
                <a:cs typeface="Open Sans Extra Bold"/>
                <a:sym typeface="Open Sans Extra Bold"/>
              </a:rPr>
              <a:t>số</a:t>
            </a:r>
            <a:endParaRPr lang="en-US" sz="4799" dirty="0">
              <a:solidFill>
                <a:srgbClr val="FDFDFD"/>
              </a:solidFill>
              <a:latin typeface="Open Sans Extra Bold"/>
              <a:ea typeface="Open Sans Extra Bold"/>
              <a:cs typeface="Open Sans Extra Bold"/>
              <a:sym typeface="Open Sans Extra Bold"/>
            </a:endParaRPr>
          </a:p>
        </p:txBody>
      </p:sp>
      <p:sp>
        <p:nvSpPr>
          <p:cNvPr id="16" name="Freeform 16"/>
          <p:cNvSpPr/>
          <p:nvPr/>
        </p:nvSpPr>
        <p:spPr>
          <a:xfrm>
            <a:off x="5733428" y="6493836"/>
            <a:ext cx="12554572" cy="3957600"/>
          </a:xfrm>
          <a:custGeom>
            <a:avLst/>
            <a:gdLst/>
            <a:ahLst/>
            <a:cxnLst/>
            <a:rect l="l" t="t" r="r" b="b"/>
            <a:pathLst>
              <a:path w="12554572" h="3957600">
                <a:moveTo>
                  <a:pt x="0" y="0"/>
                </a:moveTo>
                <a:lnTo>
                  <a:pt x="12554572" y="0"/>
                </a:lnTo>
                <a:lnTo>
                  <a:pt x="12554572" y="3957600"/>
                </a:lnTo>
                <a:lnTo>
                  <a:pt x="0" y="3957600"/>
                </a:lnTo>
                <a:lnTo>
                  <a:pt x="0" y="0"/>
                </a:lnTo>
                <a:close/>
              </a:path>
            </a:pathLst>
          </a:custGeom>
          <a:blipFill>
            <a:blip r:embed="rId3"/>
            <a:stretch>
              <a:fillRect/>
            </a:stretch>
          </a:blipFill>
        </p:spPr>
        <p:txBody>
          <a:bodyPr/>
          <a:lstStyle/>
          <a:p>
            <a:endParaRPr lang="en-US"/>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DFDFD"/>
                </a:solidFill>
                <a:latin typeface="Noto Serif Display"/>
                <a:ea typeface="Noto Serif Display"/>
                <a:cs typeface="Noto Serif Display"/>
                <a:sym typeface="Noto Serif Display"/>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6766210" cy="7546156"/>
            <a:chOff x="0" y="0"/>
            <a:chExt cx="1894689" cy="2113092"/>
          </a:xfrm>
        </p:grpSpPr>
        <p:sp>
          <p:nvSpPr>
            <p:cNvPr id="3" name="Freeform 3"/>
            <p:cNvSpPr/>
            <p:nvPr/>
          </p:nvSpPr>
          <p:spPr>
            <a:xfrm>
              <a:off x="0" y="0"/>
              <a:ext cx="1894689" cy="2113092"/>
            </a:xfrm>
            <a:custGeom>
              <a:avLst/>
              <a:gdLst/>
              <a:ahLst/>
              <a:cxnLst/>
              <a:rect l="l" t="t" r="r" b="b"/>
              <a:pathLst>
                <a:path w="1894689" h="2113092">
                  <a:moveTo>
                    <a:pt x="0" y="0"/>
                  </a:moveTo>
                  <a:lnTo>
                    <a:pt x="1894689" y="0"/>
                  </a:lnTo>
                  <a:lnTo>
                    <a:pt x="1894689" y="2113092"/>
                  </a:lnTo>
                  <a:lnTo>
                    <a:pt x="0" y="2113092"/>
                  </a:lnTo>
                  <a:close/>
                </a:path>
              </a:pathLst>
            </a:custGeom>
            <a:solidFill>
              <a:srgbClr val="145DA0">
                <a:alpha val="95686"/>
              </a:srgbClr>
            </a:solidFill>
            <a:ln cap="sq">
              <a:noFill/>
              <a:prstDash val="solid"/>
              <a:miter/>
            </a:ln>
          </p:spPr>
          <p:txBody>
            <a:bodyPr/>
            <a:lstStyle/>
            <a:p>
              <a:endParaRPr lang="en-US"/>
            </a:p>
          </p:txBody>
        </p:sp>
        <p:sp>
          <p:nvSpPr>
            <p:cNvPr id="4" name="TextBox 4"/>
            <p:cNvSpPr txBox="1"/>
            <p:nvPr/>
          </p:nvSpPr>
          <p:spPr>
            <a:xfrm>
              <a:off x="0" y="-38100"/>
              <a:ext cx="1894689"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01231"/>
            <a:ext cx="6766210" cy="457069"/>
            <a:chOff x="0" y="0"/>
            <a:chExt cx="1894689" cy="127989"/>
          </a:xfrm>
        </p:grpSpPr>
        <p:sp>
          <p:nvSpPr>
            <p:cNvPr id="6" name="Freeform 6"/>
            <p:cNvSpPr/>
            <p:nvPr/>
          </p:nvSpPr>
          <p:spPr>
            <a:xfrm>
              <a:off x="0" y="0"/>
              <a:ext cx="1894689" cy="127989"/>
            </a:xfrm>
            <a:custGeom>
              <a:avLst/>
              <a:gdLst/>
              <a:ahLst/>
              <a:cxnLst/>
              <a:rect l="l" t="t" r="r" b="b"/>
              <a:pathLst>
                <a:path w="1894689" h="127989">
                  <a:moveTo>
                    <a:pt x="0" y="0"/>
                  </a:moveTo>
                  <a:lnTo>
                    <a:pt x="1894689" y="0"/>
                  </a:lnTo>
                  <a:lnTo>
                    <a:pt x="1894689" y="127989"/>
                  </a:lnTo>
                  <a:lnTo>
                    <a:pt x="0" y="127989"/>
                  </a:lnTo>
                  <a:close/>
                </a:path>
              </a:pathLst>
            </a:custGeom>
            <a:solidFill>
              <a:srgbClr val="145DA0">
                <a:alpha val="48627"/>
              </a:srgbClr>
            </a:solidFill>
            <a:ln cap="sq">
              <a:noFill/>
              <a:prstDash val="solid"/>
              <a:miter/>
            </a:ln>
          </p:spPr>
          <p:txBody>
            <a:bodyPr/>
            <a:lstStyle/>
            <a:p>
              <a:endParaRPr lang="en-US"/>
            </a:p>
          </p:txBody>
        </p:sp>
        <p:sp>
          <p:nvSpPr>
            <p:cNvPr id="7" name="TextBox 7"/>
            <p:cNvSpPr txBox="1"/>
            <p:nvPr/>
          </p:nvSpPr>
          <p:spPr>
            <a:xfrm>
              <a:off x="0" y="-38100"/>
              <a:ext cx="1894689" cy="16608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6248150" y="1171575"/>
            <a:ext cx="12039850" cy="3247062"/>
          </a:xfrm>
          <a:custGeom>
            <a:avLst/>
            <a:gdLst/>
            <a:ahLst/>
            <a:cxnLst/>
            <a:rect l="l" t="t" r="r" b="b"/>
            <a:pathLst>
              <a:path w="12039850" h="3247062">
                <a:moveTo>
                  <a:pt x="0" y="0"/>
                </a:moveTo>
                <a:lnTo>
                  <a:pt x="12039850" y="0"/>
                </a:lnTo>
                <a:lnTo>
                  <a:pt x="12039850" y="3247062"/>
                </a:lnTo>
                <a:lnTo>
                  <a:pt x="0" y="3247062"/>
                </a:lnTo>
                <a:lnTo>
                  <a:pt x="0" y="0"/>
                </a:lnTo>
                <a:close/>
              </a:path>
            </a:pathLst>
          </a:custGeom>
          <a:blipFill>
            <a:blip r:embed="rId2"/>
            <a:stretch>
              <a:fillRect/>
            </a:stretch>
          </a:blipFill>
        </p:spPr>
        <p:txBody>
          <a:bodyPr/>
          <a:lstStyle/>
          <a:p>
            <a:endParaRPr lang="en-US"/>
          </a:p>
        </p:txBody>
      </p:sp>
      <p:sp>
        <p:nvSpPr>
          <p:cNvPr id="15" name="Freeform 15"/>
          <p:cNvSpPr/>
          <p:nvPr/>
        </p:nvSpPr>
        <p:spPr>
          <a:xfrm>
            <a:off x="6248150" y="4418637"/>
            <a:ext cx="12039850" cy="3328089"/>
          </a:xfrm>
          <a:custGeom>
            <a:avLst/>
            <a:gdLst/>
            <a:ahLst/>
            <a:cxnLst/>
            <a:rect l="l" t="t" r="r" b="b"/>
            <a:pathLst>
              <a:path w="12039850" h="3328089">
                <a:moveTo>
                  <a:pt x="0" y="0"/>
                </a:moveTo>
                <a:lnTo>
                  <a:pt x="12039850" y="0"/>
                </a:lnTo>
                <a:lnTo>
                  <a:pt x="12039850" y="3328089"/>
                </a:lnTo>
                <a:lnTo>
                  <a:pt x="0" y="3328089"/>
                </a:lnTo>
                <a:lnTo>
                  <a:pt x="0" y="0"/>
                </a:lnTo>
                <a:close/>
              </a:path>
            </a:pathLst>
          </a:custGeom>
          <a:blipFill>
            <a:blip r:embed="rId3"/>
            <a:stretch>
              <a:fillRect/>
            </a:stretch>
          </a:blipFill>
        </p:spPr>
        <p:txBody>
          <a:bodyPr/>
          <a:lstStyle/>
          <a:p>
            <a:endParaRPr lang="en-US"/>
          </a:p>
        </p:txBody>
      </p:sp>
      <p:sp>
        <p:nvSpPr>
          <p:cNvPr id="16" name="TextBox 16"/>
          <p:cNvSpPr txBox="1"/>
          <p:nvPr/>
        </p:nvSpPr>
        <p:spPr>
          <a:xfrm>
            <a:off x="1398684" y="1437757"/>
            <a:ext cx="5554636" cy="811530"/>
          </a:xfrm>
          <a:prstGeom prst="rect">
            <a:avLst/>
          </a:prstGeom>
        </p:spPr>
        <p:txBody>
          <a:bodyPr lIns="0" tIns="0" rIns="0" bIns="0" rtlCol="0" anchor="t">
            <a:spAutoFit/>
          </a:bodyPr>
          <a:lstStyle/>
          <a:p>
            <a:pPr marL="1036317" lvl="1" indent="-518158" algn="l">
              <a:lnSpc>
                <a:spcPts val="6719"/>
              </a:lnSpc>
              <a:buFont typeface="Arial"/>
              <a:buChar char="•"/>
            </a:pPr>
            <a:r>
              <a:rPr lang="en-US" sz="4799">
                <a:solidFill>
                  <a:srgbClr val="FDFDFD"/>
                </a:solidFill>
                <a:latin typeface="Open Sans Extra Bold"/>
                <a:ea typeface="Open Sans Extra Bold"/>
                <a:cs typeface="Open Sans Extra Bold"/>
                <a:sym typeface="Open Sans Extra Bold"/>
              </a:rPr>
              <a:t>Dữ liệu số</a:t>
            </a:r>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DFDFD"/>
                </a:solidFill>
                <a:latin typeface="Noto Serif Display"/>
                <a:ea typeface="Noto Serif Display"/>
                <a:cs typeface="Noto Serif Display"/>
                <a:sym typeface="Noto Serif Display"/>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6766210" cy="7546156"/>
            <a:chOff x="0" y="0"/>
            <a:chExt cx="1894689" cy="2113092"/>
          </a:xfrm>
        </p:grpSpPr>
        <p:sp>
          <p:nvSpPr>
            <p:cNvPr id="3" name="Freeform 3"/>
            <p:cNvSpPr/>
            <p:nvPr/>
          </p:nvSpPr>
          <p:spPr>
            <a:xfrm>
              <a:off x="0" y="0"/>
              <a:ext cx="1894689" cy="2113092"/>
            </a:xfrm>
            <a:custGeom>
              <a:avLst/>
              <a:gdLst/>
              <a:ahLst/>
              <a:cxnLst/>
              <a:rect l="l" t="t" r="r" b="b"/>
              <a:pathLst>
                <a:path w="1894689" h="2113092">
                  <a:moveTo>
                    <a:pt x="0" y="0"/>
                  </a:moveTo>
                  <a:lnTo>
                    <a:pt x="1894689" y="0"/>
                  </a:lnTo>
                  <a:lnTo>
                    <a:pt x="1894689" y="2113092"/>
                  </a:lnTo>
                  <a:lnTo>
                    <a:pt x="0" y="2113092"/>
                  </a:lnTo>
                  <a:close/>
                </a:path>
              </a:pathLst>
            </a:custGeom>
            <a:solidFill>
              <a:srgbClr val="145DA0">
                <a:alpha val="95686"/>
              </a:srgbClr>
            </a:solidFill>
            <a:ln cap="sq">
              <a:noFill/>
              <a:prstDash val="solid"/>
              <a:miter/>
            </a:ln>
          </p:spPr>
          <p:txBody>
            <a:bodyPr/>
            <a:lstStyle/>
            <a:p>
              <a:endParaRPr lang="en-US"/>
            </a:p>
          </p:txBody>
        </p:sp>
        <p:sp>
          <p:nvSpPr>
            <p:cNvPr id="4" name="TextBox 4"/>
            <p:cNvSpPr txBox="1"/>
            <p:nvPr/>
          </p:nvSpPr>
          <p:spPr>
            <a:xfrm>
              <a:off x="0" y="-38100"/>
              <a:ext cx="1894689"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01231"/>
            <a:ext cx="6766210" cy="457069"/>
            <a:chOff x="0" y="0"/>
            <a:chExt cx="1894689" cy="127989"/>
          </a:xfrm>
        </p:grpSpPr>
        <p:sp>
          <p:nvSpPr>
            <p:cNvPr id="6" name="Freeform 6"/>
            <p:cNvSpPr/>
            <p:nvPr/>
          </p:nvSpPr>
          <p:spPr>
            <a:xfrm>
              <a:off x="0" y="0"/>
              <a:ext cx="1894689" cy="127989"/>
            </a:xfrm>
            <a:custGeom>
              <a:avLst/>
              <a:gdLst/>
              <a:ahLst/>
              <a:cxnLst/>
              <a:rect l="l" t="t" r="r" b="b"/>
              <a:pathLst>
                <a:path w="1894689" h="127989">
                  <a:moveTo>
                    <a:pt x="0" y="0"/>
                  </a:moveTo>
                  <a:lnTo>
                    <a:pt x="1894689" y="0"/>
                  </a:lnTo>
                  <a:lnTo>
                    <a:pt x="1894689" y="127989"/>
                  </a:lnTo>
                  <a:lnTo>
                    <a:pt x="0" y="127989"/>
                  </a:lnTo>
                  <a:close/>
                </a:path>
              </a:pathLst>
            </a:custGeom>
            <a:solidFill>
              <a:srgbClr val="145DA0">
                <a:alpha val="48627"/>
              </a:srgbClr>
            </a:solidFill>
            <a:ln cap="sq">
              <a:noFill/>
              <a:prstDash val="solid"/>
              <a:miter/>
            </a:ln>
          </p:spPr>
          <p:txBody>
            <a:bodyPr/>
            <a:lstStyle/>
            <a:p>
              <a:endParaRPr lang="en-US"/>
            </a:p>
          </p:txBody>
        </p:sp>
        <p:sp>
          <p:nvSpPr>
            <p:cNvPr id="7" name="TextBox 7"/>
            <p:cNvSpPr txBox="1"/>
            <p:nvPr/>
          </p:nvSpPr>
          <p:spPr>
            <a:xfrm>
              <a:off x="0" y="-38100"/>
              <a:ext cx="1894689" cy="16608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8561270" y="1416802"/>
            <a:ext cx="9067253" cy="7263466"/>
          </a:xfrm>
          <a:custGeom>
            <a:avLst/>
            <a:gdLst/>
            <a:ahLst/>
            <a:cxnLst/>
            <a:rect l="l" t="t" r="r" b="b"/>
            <a:pathLst>
              <a:path w="9067253" h="7263466">
                <a:moveTo>
                  <a:pt x="0" y="0"/>
                </a:moveTo>
                <a:lnTo>
                  <a:pt x="9067254" y="0"/>
                </a:lnTo>
                <a:lnTo>
                  <a:pt x="9067254" y="7263466"/>
                </a:lnTo>
                <a:lnTo>
                  <a:pt x="0" y="7263466"/>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1398684" y="1437757"/>
            <a:ext cx="5554636" cy="811530"/>
          </a:xfrm>
          <a:prstGeom prst="rect">
            <a:avLst/>
          </a:prstGeom>
        </p:spPr>
        <p:txBody>
          <a:bodyPr lIns="0" tIns="0" rIns="0" bIns="0" rtlCol="0" anchor="t">
            <a:spAutoFit/>
          </a:bodyPr>
          <a:lstStyle/>
          <a:p>
            <a:pPr marL="1036317" lvl="1" indent="-518158" algn="l">
              <a:lnSpc>
                <a:spcPts val="6719"/>
              </a:lnSpc>
              <a:buFont typeface="Arial"/>
              <a:buChar char="•"/>
            </a:pPr>
            <a:r>
              <a:rPr lang="en-US" sz="4799">
                <a:solidFill>
                  <a:srgbClr val="FDFDFD"/>
                </a:solidFill>
                <a:latin typeface="Open Sans Extra Bold"/>
                <a:ea typeface="Open Sans Extra Bold"/>
                <a:cs typeface="Open Sans Extra Bold"/>
                <a:sym typeface="Open Sans Extra Bold"/>
              </a:rPr>
              <a:t>Dữ liệu số</a:t>
            </a:r>
          </a:p>
        </p:txBody>
      </p:sp>
      <p:sp>
        <p:nvSpPr>
          <p:cNvPr id="16" name="Freeform 16"/>
          <p:cNvSpPr/>
          <p:nvPr/>
        </p:nvSpPr>
        <p:spPr>
          <a:xfrm>
            <a:off x="1661059" y="4251696"/>
            <a:ext cx="4796241" cy="4299176"/>
          </a:xfrm>
          <a:custGeom>
            <a:avLst/>
            <a:gdLst/>
            <a:ahLst/>
            <a:cxnLst/>
            <a:rect l="l" t="t" r="r" b="b"/>
            <a:pathLst>
              <a:path w="4796241" h="4299176">
                <a:moveTo>
                  <a:pt x="0" y="0"/>
                </a:moveTo>
                <a:lnTo>
                  <a:pt x="4796241" y="0"/>
                </a:lnTo>
                <a:lnTo>
                  <a:pt x="4796241" y="4299176"/>
                </a:lnTo>
                <a:lnTo>
                  <a:pt x="0" y="4299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DFDFD"/>
                </a:solidFill>
                <a:latin typeface="Noto Serif Display"/>
                <a:ea typeface="Noto Serif Display"/>
                <a:cs typeface="Noto Serif Display"/>
                <a:sym typeface="Noto Serif Display"/>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6766210" cy="7546156"/>
            <a:chOff x="0" y="0"/>
            <a:chExt cx="1894689" cy="2113092"/>
          </a:xfrm>
        </p:grpSpPr>
        <p:sp>
          <p:nvSpPr>
            <p:cNvPr id="3" name="Freeform 3"/>
            <p:cNvSpPr/>
            <p:nvPr/>
          </p:nvSpPr>
          <p:spPr>
            <a:xfrm>
              <a:off x="0" y="0"/>
              <a:ext cx="1894689" cy="2113092"/>
            </a:xfrm>
            <a:custGeom>
              <a:avLst/>
              <a:gdLst/>
              <a:ahLst/>
              <a:cxnLst/>
              <a:rect l="l" t="t" r="r" b="b"/>
              <a:pathLst>
                <a:path w="1894689" h="2113092">
                  <a:moveTo>
                    <a:pt x="0" y="0"/>
                  </a:moveTo>
                  <a:lnTo>
                    <a:pt x="1894689" y="0"/>
                  </a:lnTo>
                  <a:lnTo>
                    <a:pt x="1894689" y="2113092"/>
                  </a:lnTo>
                  <a:lnTo>
                    <a:pt x="0" y="2113092"/>
                  </a:lnTo>
                  <a:close/>
                </a:path>
              </a:pathLst>
            </a:custGeom>
            <a:solidFill>
              <a:srgbClr val="145DA0">
                <a:alpha val="95686"/>
              </a:srgbClr>
            </a:solidFill>
            <a:ln cap="sq">
              <a:noFill/>
              <a:prstDash val="solid"/>
              <a:miter/>
            </a:ln>
          </p:spPr>
          <p:txBody>
            <a:bodyPr/>
            <a:lstStyle/>
            <a:p>
              <a:endParaRPr lang="en-US"/>
            </a:p>
          </p:txBody>
        </p:sp>
        <p:sp>
          <p:nvSpPr>
            <p:cNvPr id="4" name="TextBox 4"/>
            <p:cNvSpPr txBox="1"/>
            <p:nvPr/>
          </p:nvSpPr>
          <p:spPr>
            <a:xfrm>
              <a:off x="0" y="-38100"/>
              <a:ext cx="1894689"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01231"/>
            <a:ext cx="6766210" cy="457069"/>
            <a:chOff x="0" y="0"/>
            <a:chExt cx="1894689" cy="127989"/>
          </a:xfrm>
        </p:grpSpPr>
        <p:sp>
          <p:nvSpPr>
            <p:cNvPr id="6" name="Freeform 6"/>
            <p:cNvSpPr/>
            <p:nvPr/>
          </p:nvSpPr>
          <p:spPr>
            <a:xfrm>
              <a:off x="0" y="0"/>
              <a:ext cx="1894689" cy="127989"/>
            </a:xfrm>
            <a:custGeom>
              <a:avLst/>
              <a:gdLst/>
              <a:ahLst/>
              <a:cxnLst/>
              <a:rect l="l" t="t" r="r" b="b"/>
              <a:pathLst>
                <a:path w="1894689" h="127989">
                  <a:moveTo>
                    <a:pt x="0" y="0"/>
                  </a:moveTo>
                  <a:lnTo>
                    <a:pt x="1894689" y="0"/>
                  </a:lnTo>
                  <a:lnTo>
                    <a:pt x="1894689" y="127989"/>
                  </a:lnTo>
                  <a:lnTo>
                    <a:pt x="0" y="127989"/>
                  </a:lnTo>
                  <a:close/>
                </a:path>
              </a:pathLst>
            </a:custGeom>
            <a:solidFill>
              <a:srgbClr val="145DA0">
                <a:alpha val="48627"/>
              </a:srgbClr>
            </a:solidFill>
            <a:ln cap="sq">
              <a:noFill/>
              <a:prstDash val="solid"/>
              <a:miter/>
            </a:ln>
          </p:spPr>
          <p:txBody>
            <a:bodyPr/>
            <a:lstStyle/>
            <a:p>
              <a:endParaRPr lang="en-US"/>
            </a:p>
          </p:txBody>
        </p:sp>
        <p:sp>
          <p:nvSpPr>
            <p:cNvPr id="7" name="TextBox 7"/>
            <p:cNvSpPr txBox="1"/>
            <p:nvPr/>
          </p:nvSpPr>
          <p:spPr>
            <a:xfrm>
              <a:off x="0" y="-38100"/>
              <a:ext cx="1894689" cy="16608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8392349" y="1283153"/>
            <a:ext cx="9259796" cy="6855498"/>
          </a:xfrm>
          <a:custGeom>
            <a:avLst/>
            <a:gdLst/>
            <a:ahLst/>
            <a:cxnLst/>
            <a:rect l="l" t="t" r="r" b="b"/>
            <a:pathLst>
              <a:path w="9259796" h="6855498">
                <a:moveTo>
                  <a:pt x="0" y="0"/>
                </a:moveTo>
                <a:lnTo>
                  <a:pt x="9259795" y="0"/>
                </a:lnTo>
                <a:lnTo>
                  <a:pt x="9259795" y="6855498"/>
                </a:lnTo>
                <a:lnTo>
                  <a:pt x="0" y="6855498"/>
                </a:lnTo>
                <a:lnTo>
                  <a:pt x="0" y="0"/>
                </a:lnTo>
                <a:close/>
              </a:path>
            </a:pathLst>
          </a:custGeom>
          <a:blipFill>
            <a:blip r:embed="rId2"/>
            <a:stretch>
              <a:fillRect/>
            </a:stretch>
          </a:blipFill>
        </p:spPr>
        <p:txBody>
          <a:bodyPr/>
          <a:lstStyle/>
          <a:p>
            <a:endParaRPr lang="en-US"/>
          </a:p>
        </p:txBody>
      </p:sp>
      <p:sp>
        <p:nvSpPr>
          <p:cNvPr id="15" name="Freeform 15"/>
          <p:cNvSpPr/>
          <p:nvPr/>
        </p:nvSpPr>
        <p:spPr>
          <a:xfrm>
            <a:off x="1661059" y="4251696"/>
            <a:ext cx="4796241" cy="4299176"/>
          </a:xfrm>
          <a:custGeom>
            <a:avLst/>
            <a:gdLst/>
            <a:ahLst/>
            <a:cxnLst/>
            <a:rect l="l" t="t" r="r" b="b"/>
            <a:pathLst>
              <a:path w="4796241" h="4299176">
                <a:moveTo>
                  <a:pt x="0" y="0"/>
                </a:moveTo>
                <a:lnTo>
                  <a:pt x="4796241" y="0"/>
                </a:lnTo>
                <a:lnTo>
                  <a:pt x="4796241" y="4299176"/>
                </a:lnTo>
                <a:lnTo>
                  <a:pt x="0" y="4299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TextBox 16"/>
          <p:cNvSpPr txBox="1"/>
          <p:nvPr/>
        </p:nvSpPr>
        <p:spPr>
          <a:xfrm>
            <a:off x="1398684" y="1437757"/>
            <a:ext cx="5554636" cy="811530"/>
          </a:xfrm>
          <a:prstGeom prst="rect">
            <a:avLst/>
          </a:prstGeom>
        </p:spPr>
        <p:txBody>
          <a:bodyPr lIns="0" tIns="0" rIns="0" bIns="0" rtlCol="0" anchor="t">
            <a:spAutoFit/>
          </a:bodyPr>
          <a:lstStyle/>
          <a:p>
            <a:pPr marL="1036317" lvl="1" indent="-518158" algn="l">
              <a:lnSpc>
                <a:spcPts val="6719"/>
              </a:lnSpc>
              <a:buFont typeface="Arial"/>
              <a:buChar char="•"/>
            </a:pPr>
            <a:r>
              <a:rPr lang="en-US" sz="4799">
                <a:solidFill>
                  <a:srgbClr val="FDFDFD"/>
                </a:solidFill>
                <a:latin typeface="Open Sans Extra Bold"/>
                <a:ea typeface="Open Sans Extra Bold"/>
                <a:cs typeface="Open Sans Extra Bold"/>
                <a:sym typeface="Open Sans Extra Bold"/>
              </a:rPr>
              <a:t>Dữ liệu số</a:t>
            </a:r>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DFDFD"/>
                </a:solidFill>
                <a:latin typeface="Noto Serif Display"/>
                <a:ea typeface="Noto Serif Display"/>
                <a:cs typeface="Noto Serif Display"/>
                <a:sym typeface="Noto Serif Display"/>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6766210" cy="7546156"/>
            <a:chOff x="0" y="0"/>
            <a:chExt cx="1894689" cy="2113092"/>
          </a:xfrm>
        </p:grpSpPr>
        <p:sp>
          <p:nvSpPr>
            <p:cNvPr id="3" name="Freeform 3"/>
            <p:cNvSpPr/>
            <p:nvPr/>
          </p:nvSpPr>
          <p:spPr>
            <a:xfrm>
              <a:off x="0" y="0"/>
              <a:ext cx="1894689" cy="2113092"/>
            </a:xfrm>
            <a:custGeom>
              <a:avLst/>
              <a:gdLst/>
              <a:ahLst/>
              <a:cxnLst/>
              <a:rect l="l" t="t" r="r" b="b"/>
              <a:pathLst>
                <a:path w="1894689" h="2113092">
                  <a:moveTo>
                    <a:pt x="0" y="0"/>
                  </a:moveTo>
                  <a:lnTo>
                    <a:pt x="1894689" y="0"/>
                  </a:lnTo>
                  <a:lnTo>
                    <a:pt x="1894689" y="2113092"/>
                  </a:lnTo>
                  <a:lnTo>
                    <a:pt x="0" y="2113092"/>
                  </a:lnTo>
                  <a:close/>
                </a:path>
              </a:pathLst>
            </a:custGeom>
            <a:solidFill>
              <a:srgbClr val="145DA0">
                <a:alpha val="95686"/>
              </a:srgbClr>
            </a:solidFill>
            <a:ln cap="sq">
              <a:noFill/>
              <a:prstDash val="solid"/>
              <a:miter/>
            </a:ln>
          </p:spPr>
          <p:txBody>
            <a:bodyPr/>
            <a:lstStyle/>
            <a:p>
              <a:endParaRPr lang="en-US"/>
            </a:p>
          </p:txBody>
        </p:sp>
        <p:sp>
          <p:nvSpPr>
            <p:cNvPr id="4" name="TextBox 4"/>
            <p:cNvSpPr txBox="1"/>
            <p:nvPr/>
          </p:nvSpPr>
          <p:spPr>
            <a:xfrm>
              <a:off x="0" y="-38100"/>
              <a:ext cx="1894689"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01231"/>
            <a:ext cx="6766210" cy="457069"/>
            <a:chOff x="0" y="0"/>
            <a:chExt cx="1894689" cy="127989"/>
          </a:xfrm>
        </p:grpSpPr>
        <p:sp>
          <p:nvSpPr>
            <p:cNvPr id="6" name="Freeform 6"/>
            <p:cNvSpPr/>
            <p:nvPr/>
          </p:nvSpPr>
          <p:spPr>
            <a:xfrm>
              <a:off x="0" y="0"/>
              <a:ext cx="1894689" cy="127989"/>
            </a:xfrm>
            <a:custGeom>
              <a:avLst/>
              <a:gdLst/>
              <a:ahLst/>
              <a:cxnLst/>
              <a:rect l="l" t="t" r="r" b="b"/>
              <a:pathLst>
                <a:path w="1894689" h="127989">
                  <a:moveTo>
                    <a:pt x="0" y="0"/>
                  </a:moveTo>
                  <a:lnTo>
                    <a:pt x="1894689" y="0"/>
                  </a:lnTo>
                  <a:lnTo>
                    <a:pt x="1894689" y="127989"/>
                  </a:lnTo>
                  <a:lnTo>
                    <a:pt x="0" y="127989"/>
                  </a:lnTo>
                  <a:close/>
                </a:path>
              </a:pathLst>
            </a:custGeom>
            <a:solidFill>
              <a:srgbClr val="145DA0">
                <a:alpha val="48627"/>
              </a:srgbClr>
            </a:solidFill>
            <a:ln cap="sq">
              <a:noFill/>
              <a:prstDash val="solid"/>
              <a:miter/>
            </a:ln>
          </p:spPr>
          <p:txBody>
            <a:bodyPr/>
            <a:lstStyle/>
            <a:p>
              <a:endParaRPr lang="en-US"/>
            </a:p>
          </p:txBody>
        </p:sp>
        <p:sp>
          <p:nvSpPr>
            <p:cNvPr id="7" name="TextBox 7"/>
            <p:cNvSpPr txBox="1"/>
            <p:nvPr/>
          </p:nvSpPr>
          <p:spPr>
            <a:xfrm>
              <a:off x="0" y="-38100"/>
              <a:ext cx="1894689" cy="16608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8392349" y="1283153"/>
            <a:ext cx="9259796" cy="6855498"/>
          </a:xfrm>
          <a:custGeom>
            <a:avLst/>
            <a:gdLst/>
            <a:ahLst/>
            <a:cxnLst/>
            <a:rect l="l" t="t" r="r" b="b"/>
            <a:pathLst>
              <a:path w="9259796" h="6855498">
                <a:moveTo>
                  <a:pt x="0" y="0"/>
                </a:moveTo>
                <a:lnTo>
                  <a:pt x="9259795" y="0"/>
                </a:lnTo>
                <a:lnTo>
                  <a:pt x="9259795" y="6855498"/>
                </a:lnTo>
                <a:lnTo>
                  <a:pt x="0" y="6855498"/>
                </a:lnTo>
                <a:lnTo>
                  <a:pt x="0" y="0"/>
                </a:lnTo>
                <a:close/>
              </a:path>
            </a:pathLst>
          </a:custGeom>
          <a:blipFill>
            <a:blip r:embed="rId2"/>
            <a:stretch>
              <a:fillRect/>
            </a:stretch>
          </a:blipFill>
        </p:spPr>
        <p:txBody>
          <a:bodyPr/>
          <a:lstStyle/>
          <a:p>
            <a:endParaRPr lang="en-US"/>
          </a:p>
        </p:txBody>
      </p:sp>
      <p:sp>
        <p:nvSpPr>
          <p:cNvPr id="15" name="Freeform 15"/>
          <p:cNvSpPr/>
          <p:nvPr/>
        </p:nvSpPr>
        <p:spPr>
          <a:xfrm>
            <a:off x="1661059" y="4251696"/>
            <a:ext cx="4796241" cy="4299176"/>
          </a:xfrm>
          <a:custGeom>
            <a:avLst/>
            <a:gdLst/>
            <a:ahLst/>
            <a:cxnLst/>
            <a:rect l="l" t="t" r="r" b="b"/>
            <a:pathLst>
              <a:path w="4796241" h="4299176">
                <a:moveTo>
                  <a:pt x="0" y="0"/>
                </a:moveTo>
                <a:lnTo>
                  <a:pt x="4796241" y="0"/>
                </a:lnTo>
                <a:lnTo>
                  <a:pt x="4796241" y="4299176"/>
                </a:lnTo>
                <a:lnTo>
                  <a:pt x="0" y="4299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TextBox 16"/>
          <p:cNvSpPr txBox="1"/>
          <p:nvPr/>
        </p:nvSpPr>
        <p:spPr>
          <a:xfrm>
            <a:off x="1398684" y="1437757"/>
            <a:ext cx="5554636" cy="811530"/>
          </a:xfrm>
          <a:prstGeom prst="rect">
            <a:avLst/>
          </a:prstGeom>
        </p:spPr>
        <p:txBody>
          <a:bodyPr lIns="0" tIns="0" rIns="0" bIns="0" rtlCol="0" anchor="t">
            <a:spAutoFit/>
          </a:bodyPr>
          <a:lstStyle/>
          <a:p>
            <a:pPr marL="1036317" lvl="1" indent="-518158" algn="l">
              <a:lnSpc>
                <a:spcPts val="6719"/>
              </a:lnSpc>
              <a:buFont typeface="Arial"/>
              <a:buChar char="•"/>
            </a:pPr>
            <a:r>
              <a:rPr lang="en-US" sz="4799">
                <a:solidFill>
                  <a:srgbClr val="FDFDFD"/>
                </a:solidFill>
                <a:latin typeface="Open Sans Extra Bold"/>
                <a:ea typeface="Open Sans Extra Bold"/>
                <a:cs typeface="Open Sans Extra Bold"/>
                <a:sym typeface="Open Sans Extra Bold"/>
              </a:rPr>
              <a:t>Dữ liệu số</a:t>
            </a:r>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DFDFD"/>
                </a:solidFill>
                <a:latin typeface="Noto Serif Display"/>
                <a:ea typeface="Noto Serif Display"/>
                <a:cs typeface="Noto Serif Display"/>
                <a:sym typeface="Noto Serif Display"/>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2013220" y="3287420"/>
            <a:ext cx="14197771" cy="2160945"/>
            <a:chOff x="0" y="0"/>
            <a:chExt cx="3739331" cy="569138"/>
          </a:xfrm>
        </p:grpSpPr>
        <p:sp>
          <p:nvSpPr>
            <p:cNvPr id="6" name="Freeform 6"/>
            <p:cNvSpPr/>
            <p:nvPr/>
          </p:nvSpPr>
          <p:spPr>
            <a:xfrm>
              <a:off x="0" y="0"/>
              <a:ext cx="3739331" cy="569138"/>
            </a:xfrm>
            <a:custGeom>
              <a:avLst/>
              <a:gdLst/>
              <a:ahLst/>
              <a:cxnLst/>
              <a:rect l="l" t="t" r="r" b="b"/>
              <a:pathLst>
                <a:path w="3739331" h="569138">
                  <a:moveTo>
                    <a:pt x="0" y="0"/>
                  </a:moveTo>
                  <a:lnTo>
                    <a:pt x="3739331" y="0"/>
                  </a:lnTo>
                  <a:lnTo>
                    <a:pt x="3739331" y="569138"/>
                  </a:lnTo>
                  <a:lnTo>
                    <a:pt x="0" y="569138"/>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739331" cy="60723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13220" y="3432803"/>
            <a:ext cx="14261560" cy="3240418"/>
          </a:xfrm>
          <a:prstGeom prst="rect">
            <a:avLst/>
          </a:prstGeom>
        </p:spPr>
        <p:txBody>
          <a:bodyPr lIns="0" tIns="0" rIns="0" bIns="0" rtlCol="0" anchor="t">
            <a:spAutoFit/>
          </a:bodyPr>
          <a:lstStyle/>
          <a:p>
            <a:pPr algn="ctr">
              <a:lnSpc>
                <a:spcPts val="13019"/>
              </a:lnSpc>
            </a:pPr>
            <a:r>
              <a:rPr lang="en-US" sz="9299">
                <a:solidFill>
                  <a:srgbClr val="FFFFFF"/>
                </a:solidFill>
                <a:latin typeface="Open Sans Extra Bold"/>
                <a:ea typeface="Open Sans Extra Bold"/>
                <a:cs typeface="Open Sans Extra Bold"/>
                <a:sym typeface="Open Sans Extra Bold"/>
              </a:rPr>
              <a:t>TIỀN XỬ LÝ DỮ LIỆU </a:t>
            </a:r>
          </a:p>
          <a:p>
            <a:pPr marL="0" lvl="0" indent="0" algn="ctr">
              <a:lnSpc>
                <a:spcPts val="13019"/>
              </a:lnSpc>
              <a:spcBef>
                <a:spcPct val="0"/>
              </a:spcBef>
            </a:pPr>
            <a:endParaRPr lang="en-US" sz="9299">
              <a:solidFill>
                <a:srgbClr val="FFFFFF"/>
              </a:solidFill>
              <a:latin typeface="Open Sans Extra Bold"/>
              <a:ea typeface="Open Sans Extra Bold"/>
              <a:cs typeface="Open Sans Extra Bold"/>
              <a:sym typeface="Open Sans Extra Bold"/>
            </a:endParaRP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26279" y="444764"/>
            <a:ext cx="11552885" cy="1618975"/>
            <a:chOff x="0" y="0"/>
            <a:chExt cx="3042735" cy="426397"/>
          </a:xfrm>
        </p:grpSpPr>
        <p:sp>
          <p:nvSpPr>
            <p:cNvPr id="6" name="Freeform 6"/>
            <p:cNvSpPr/>
            <p:nvPr/>
          </p:nvSpPr>
          <p:spPr>
            <a:xfrm>
              <a:off x="0" y="0"/>
              <a:ext cx="3042735" cy="426397"/>
            </a:xfrm>
            <a:custGeom>
              <a:avLst/>
              <a:gdLst/>
              <a:ahLst/>
              <a:cxnLst/>
              <a:rect l="l" t="t" r="r" b="b"/>
              <a:pathLst>
                <a:path w="3042735" h="426397">
                  <a:moveTo>
                    <a:pt x="0" y="0"/>
                  </a:moveTo>
                  <a:lnTo>
                    <a:pt x="3042735" y="0"/>
                  </a:lnTo>
                  <a:lnTo>
                    <a:pt x="3042735" y="426397"/>
                  </a:lnTo>
                  <a:lnTo>
                    <a:pt x="0" y="426397"/>
                  </a:lnTo>
                  <a:close/>
                </a:path>
              </a:pathLst>
            </a:custGeom>
            <a:solidFill>
              <a:srgbClr val="145DA0"/>
            </a:solidFill>
            <a:ln cap="sq">
              <a:noFill/>
              <a:prstDash val="solid"/>
              <a:miter/>
            </a:ln>
          </p:spPr>
          <p:txBody>
            <a:bodyPr/>
            <a:lstStyle/>
            <a:p>
              <a:endParaRPr lang="en-US"/>
            </a:p>
          </p:txBody>
        </p:sp>
        <p:sp>
          <p:nvSpPr>
            <p:cNvPr id="7" name="TextBox 7"/>
            <p:cNvSpPr txBox="1"/>
            <p:nvPr/>
          </p:nvSpPr>
          <p:spPr>
            <a:xfrm>
              <a:off x="0" y="-38100"/>
              <a:ext cx="3042735" cy="46449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2166239" y="2792487"/>
            <a:ext cx="13955522" cy="6012361"/>
          </a:xfrm>
          <a:custGeom>
            <a:avLst/>
            <a:gdLst/>
            <a:ahLst/>
            <a:cxnLst/>
            <a:rect l="l" t="t" r="r" b="b"/>
            <a:pathLst>
              <a:path w="13955522" h="6012361">
                <a:moveTo>
                  <a:pt x="0" y="0"/>
                </a:moveTo>
                <a:lnTo>
                  <a:pt x="13955522" y="0"/>
                </a:lnTo>
                <a:lnTo>
                  <a:pt x="13955522" y="6012361"/>
                </a:lnTo>
                <a:lnTo>
                  <a:pt x="0" y="6012361"/>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5642018" y="757701"/>
            <a:ext cx="8121406"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Dữ liệu phân loại </a:t>
            </a:r>
          </a:p>
        </p:txBody>
      </p:sp>
      <p:sp>
        <p:nvSpPr>
          <p:cNvPr id="10" name="TextBox 10"/>
          <p:cNvSpPr txBox="1"/>
          <p:nvPr/>
        </p:nvSpPr>
        <p:spPr>
          <a:xfrm>
            <a:off x="6043613" y="9220200"/>
            <a:ext cx="6200775" cy="372745"/>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Open Sans Extra Bold"/>
                <a:ea typeface="Open Sans Extra Bold"/>
                <a:cs typeface="Open Sans Extra Bold"/>
                <a:sym typeface="Open Sans Extra Bold"/>
              </a:rPr>
              <a:t>​Code mã hóa one-hot cho dữ liệu phân loại </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txBody>
          <a:bodyPr/>
          <a:lstStyle/>
          <a:p>
            <a:endParaRPr lang="en-US"/>
          </a:p>
        </p:txBody>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​Lý do chọn đề tài</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3663160" y="40227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Dữ liệu</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Mô tả bài toán</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Phân tích dữ liệu</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3663160" y="5898715"/>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Tiền xử lý dữ liệu</a:t>
            </a: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3663160" y="6524221"/>
            <a:ext cx="5150414"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Khai thác dữ liệu với KMeans</a:t>
            </a: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28" name="Freeform 28"/>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TextBox 29"/>
          <p:cNvSpPr txBox="1"/>
          <p:nvPr/>
        </p:nvSpPr>
        <p:spPr>
          <a:xfrm>
            <a:off x="3663160" y="7149458"/>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Đánh giá kết quả</a:t>
            </a:r>
          </a:p>
        </p:txBody>
      </p:sp>
      <p:sp>
        <p:nvSpPr>
          <p:cNvPr id="30" name="TextBox 30"/>
          <p:cNvSpPr txBox="1"/>
          <p:nvPr/>
        </p:nvSpPr>
        <p:spPr>
          <a:xfrm>
            <a:off x="8483149" y="714945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id="31" name="Freeform 31"/>
          <p:cNvSpPr/>
          <p:nvPr/>
        </p:nvSpPr>
        <p:spPr>
          <a:xfrm rot="5400000">
            <a:off x="2912435" y="785019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p:cNvSpPr txBox="1"/>
          <p:nvPr/>
        </p:nvSpPr>
        <p:spPr>
          <a:xfrm>
            <a:off x="3663160" y="7774965"/>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a:t>
            </a:r>
          </a:p>
        </p:txBody>
      </p:sp>
      <p:sp>
        <p:nvSpPr>
          <p:cNvPr id="33" name="TextBox 33"/>
          <p:cNvSpPr txBox="1"/>
          <p:nvPr/>
        </p:nvSpPr>
        <p:spPr>
          <a:xfrm>
            <a:off x="8483149" y="777496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
        <p:nvSpPr>
          <p:cNvPr id="34" name="TextBox 3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26279" y="444764"/>
            <a:ext cx="11552885" cy="1618975"/>
            <a:chOff x="0" y="0"/>
            <a:chExt cx="3042735" cy="426397"/>
          </a:xfrm>
        </p:grpSpPr>
        <p:sp>
          <p:nvSpPr>
            <p:cNvPr id="6" name="Freeform 6"/>
            <p:cNvSpPr/>
            <p:nvPr/>
          </p:nvSpPr>
          <p:spPr>
            <a:xfrm>
              <a:off x="0" y="0"/>
              <a:ext cx="3042735" cy="426397"/>
            </a:xfrm>
            <a:custGeom>
              <a:avLst/>
              <a:gdLst/>
              <a:ahLst/>
              <a:cxnLst/>
              <a:rect l="l" t="t" r="r" b="b"/>
              <a:pathLst>
                <a:path w="3042735" h="426397">
                  <a:moveTo>
                    <a:pt x="0" y="0"/>
                  </a:moveTo>
                  <a:lnTo>
                    <a:pt x="3042735" y="0"/>
                  </a:lnTo>
                  <a:lnTo>
                    <a:pt x="3042735" y="426397"/>
                  </a:lnTo>
                  <a:lnTo>
                    <a:pt x="0" y="426397"/>
                  </a:lnTo>
                  <a:close/>
                </a:path>
              </a:pathLst>
            </a:custGeom>
            <a:solidFill>
              <a:srgbClr val="145DA0"/>
            </a:solidFill>
            <a:ln cap="sq">
              <a:noFill/>
              <a:prstDash val="solid"/>
              <a:miter/>
            </a:ln>
          </p:spPr>
          <p:txBody>
            <a:bodyPr/>
            <a:lstStyle/>
            <a:p>
              <a:endParaRPr lang="en-US"/>
            </a:p>
          </p:txBody>
        </p:sp>
        <p:sp>
          <p:nvSpPr>
            <p:cNvPr id="7" name="TextBox 7"/>
            <p:cNvSpPr txBox="1"/>
            <p:nvPr/>
          </p:nvSpPr>
          <p:spPr>
            <a:xfrm>
              <a:off x="0" y="-38100"/>
              <a:ext cx="3042735" cy="46449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1851666" y="3004219"/>
            <a:ext cx="14584668" cy="3350192"/>
          </a:xfrm>
          <a:custGeom>
            <a:avLst/>
            <a:gdLst/>
            <a:ahLst/>
            <a:cxnLst/>
            <a:rect l="l" t="t" r="r" b="b"/>
            <a:pathLst>
              <a:path w="14584668" h="3350192">
                <a:moveTo>
                  <a:pt x="0" y="0"/>
                </a:moveTo>
                <a:lnTo>
                  <a:pt x="14584668" y="0"/>
                </a:lnTo>
                <a:lnTo>
                  <a:pt x="14584668" y="3350191"/>
                </a:lnTo>
                <a:lnTo>
                  <a:pt x="0" y="3350191"/>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5642018" y="757701"/>
            <a:ext cx="8121406"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Dữ liệu phân loại </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26279" y="444764"/>
            <a:ext cx="11552885" cy="1618975"/>
            <a:chOff x="0" y="0"/>
            <a:chExt cx="3042735" cy="426397"/>
          </a:xfrm>
        </p:grpSpPr>
        <p:sp>
          <p:nvSpPr>
            <p:cNvPr id="6" name="Freeform 6"/>
            <p:cNvSpPr/>
            <p:nvPr/>
          </p:nvSpPr>
          <p:spPr>
            <a:xfrm>
              <a:off x="0" y="0"/>
              <a:ext cx="3042735" cy="426397"/>
            </a:xfrm>
            <a:custGeom>
              <a:avLst/>
              <a:gdLst/>
              <a:ahLst/>
              <a:cxnLst/>
              <a:rect l="l" t="t" r="r" b="b"/>
              <a:pathLst>
                <a:path w="3042735" h="426397">
                  <a:moveTo>
                    <a:pt x="0" y="0"/>
                  </a:moveTo>
                  <a:lnTo>
                    <a:pt x="3042735" y="0"/>
                  </a:lnTo>
                  <a:lnTo>
                    <a:pt x="3042735" y="426397"/>
                  </a:lnTo>
                  <a:lnTo>
                    <a:pt x="0" y="426397"/>
                  </a:lnTo>
                  <a:close/>
                </a:path>
              </a:pathLst>
            </a:custGeom>
            <a:solidFill>
              <a:srgbClr val="145DA0"/>
            </a:solidFill>
            <a:ln cap="sq">
              <a:noFill/>
              <a:prstDash val="solid"/>
              <a:miter/>
            </a:ln>
          </p:spPr>
          <p:txBody>
            <a:bodyPr/>
            <a:lstStyle/>
            <a:p>
              <a:endParaRPr lang="en-US"/>
            </a:p>
          </p:txBody>
        </p:sp>
        <p:sp>
          <p:nvSpPr>
            <p:cNvPr id="7" name="TextBox 7"/>
            <p:cNvSpPr txBox="1"/>
            <p:nvPr/>
          </p:nvSpPr>
          <p:spPr>
            <a:xfrm>
              <a:off x="0" y="-38100"/>
              <a:ext cx="3042735" cy="46449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9628665" y="2346523"/>
            <a:ext cx="8118843" cy="6911777"/>
          </a:xfrm>
          <a:custGeom>
            <a:avLst/>
            <a:gdLst/>
            <a:ahLst/>
            <a:cxnLst/>
            <a:rect l="l" t="t" r="r" b="b"/>
            <a:pathLst>
              <a:path w="8118843" h="6911777">
                <a:moveTo>
                  <a:pt x="0" y="0"/>
                </a:moveTo>
                <a:lnTo>
                  <a:pt x="8118842" y="0"/>
                </a:lnTo>
                <a:lnTo>
                  <a:pt x="8118842" y="6911777"/>
                </a:lnTo>
                <a:lnTo>
                  <a:pt x="0" y="6911777"/>
                </a:lnTo>
                <a:lnTo>
                  <a:pt x="0" y="0"/>
                </a:lnTo>
                <a:close/>
              </a:path>
            </a:pathLst>
          </a:custGeom>
          <a:blipFill>
            <a:blip r:embed="rId3"/>
            <a:stretch>
              <a:fillRect b="-1926"/>
            </a:stretch>
          </a:blipFill>
        </p:spPr>
        <p:txBody>
          <a:bodyPr/>
          <a:lstStyle/>
          <a:p>
            <a:endParaRPr lang="en-US"/>
          </a:p>
        </p:txBody>
      </p:sp>
      <p:sp>
        <p:nvSpPr>
          <p:cNvPr id="9" name="TextBox 9"/>
          <p:cNvSpPr txBox="1"/>
          <p:nvPr/>
        </p:nvSpPr>
        <p:spPr>
          <a:xfrm>
            <a:off x="5642018" y="757701"/>
            <a:ext cx="8121406"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Dữ liệu số</a:t>
            </a:r>
          </a:p>
        </p:txBody>
      </p:sp>
      <p:sp>
        <p:nvSpPr>
          <p:cNvPr id="10" name="TextBox 10"/>
          <p:cNvSpPr txBox="1"/>
          <p:nvPr/>
        </p:nvSpPr>
        <p:spPr>
          <a:xfrm>
            <a:off x="530557" y="2866787"/>
            <a:ext cx="7758657" cy="679450"/>
          </a:xfrm>
          <a:prstGeom prst="rect">
            <a:avLst/>
          </a:prstGeom>
        </p:spPr>
        <p:txBody>
          <a:bodyPr lIns="0" tIns="0" rIns="0" bIns="0" rtlCol="0" anchor="t">
            <a:spAutoFit/>
          </a:bodyPr>
          <a:lstStyle/>
          <a:p>
            <a:pPr algn="l">
              <a:lnSpc>
                <a:spcPts val="5599"/>
              </a:lnSpc>
            </a:pPr>
            <a:r>
              <a:rPr lang="en-US" sz="3999">
                <a:solidFill>
                  <a:srgbClr val="000000"/>
                </a:solidFill>
                <a:latin typeface="Open Sans Extra Bold"/>
                <a:ea typeface="Open Sans Extra Bold"/>
                <a:cs typeface="Open Sans Extra Bold"/>
                <a:sym typeface="Open Sans Extra Bold"/>
              </a:rPr>
              <a:t>Phương pháp sử dụng IQR</a:t>
            </a:r>
          </a:p>
        </p:txBody>
      </p:sp>
      <p:sp>
        <p:nvSpPr>
          <p:cNvPr id="11" name="TextBox 11"/>
          <p:cNvSpPr txBox="1"/>
          <p:nvPr/>
        </p:nvSpPr>
        <p:spPr>
          <a:xfrm>
            <a:off x="1028700" y="4365387"/>
            <a:ext cx="7758657" cy="2223770"/>
          </a:xfrm>
          <a:prstGeom prst="rect">
            <a:avLst/>
          </a:prstGeom>
        </p:spPr>
        <p:txBody>
          <a:bodyPr lIns="0" tIns="0" rIns="0" bIns="0" rtlCol="0" anchor="t">
            <a:spAutoFit/>
          </a:bodyPr>
          <a:lstStyle/>
          <a:p>
            <a:pPr algn="l">
              <a:lnSpc>
                <a:spcPts val="4480"/>
              </a:lnSpc>
            </a:pPr>
            <a:r>
              <a:rPr lang="en-US" sz="3200">
                <a:solidFill>
                  <a:srgbClr val="000000"/>
                </a:solidFill>
                <a:latin typeface="Open Sans Extra Bold"/>
                <a:ea typeface="Open Sans Extra Bold"/>
                <a:cs typeface="Open Sans Extra Bold"/>
                <a:sym typeface="Open Sans Extra Bold"/>
              </a:rPr>
              <a:t>​Bước 1: Tính IQR </a:t>
            </a:r>
          </a:p>
          <a:p>
            <a:pPr algn="l">
              <a:lnSpc>
                <a:spcPts val="4480"/>
              </a:lnSpc>
            </a:pPr>
            <a:r>
              <a:rPr lang="en-US" sz="3200" i="1">
                <a:solidFill>
                  <a:srgbClr val="000000"/>
                </a:solidFill>
                <a:latin typeface="Open Sans Extra Bold Italics"/>
                <a:ea typeface="Open Sans Extra Bold Italics"/>
                <a:cs typeface="Open Sans Extra Bold Italics"/>
                <a:sym typeface="Open Sans Extra Bold Italics"/>
              </a:rPr>
              <a:t>​</a:t>
            </a:r>
            <a:r>
              <a:rPr lang="en-US" sz="3200">
                <a:solidFill>
                  <a:srgbClr val="000000"/>
                </a:solidFill>
                <a:latin typeface="Open Sans Extra Bold"/>
                <a:ea typeface="Open Sans Extra Bold"/>
                <a:cs typeface="Open Sans Extra Bold"/>
                <a:sym typeface="Open Sans Extra Bold"/>
              </a:rPr>
              <a:t>Bước 2: Xác định giới hạn </a:t>
            </a:r>
          </a:p>
          <a:p>
            <a:pPr algn="l">
              <a:lnSpc>
                <a:spcPts val="4480"/>
              </a:lnSpc>
            </a:pPr>
            <a:endParaRPr lang="en-US" sz="3200">
              <a:solidFill>
                <a:srgbClr val="000000"/>
              </a:solidFill>
              <a:latin typeface="Open Sans Extra Bold"/>
              <a:ea typeface="Open Sans Extra Bold"/>
              <a:cs typeface="Open Sans Extra Bold"/>
              <a:sym typeface="Open Sans Extra Bold"/>
            </a:endParaRPr>
          </a:p>
          <a:p>
            <a:pPr algn="l">
              <a:lnSpc>
                <a:spcPts val="4480"/>
              </a:lnSpc>
            </a:pPr>
            <a:r>
              <a:rPr lang="en-US" sz="3200">
                <a:solidFill>
                  <a:srgbClr val="000000"/>
                </a:solidFill>
                <a:latin typeface="Open Sans Extra Bold"/>
                <a:ea typeface="Open Sans Extra Bold"/>
                <a:cs typeface="Open Sans Extra Bold"/>
                <a:sym typeface="Open Sans Extra Bold"/>
              </a:rPr>
              <a:t>​Bước 3: Phát hiện và xử lý ngoại lệ </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26279" y="444764"/>
            <a:ext cx="11552885" cy="1618975"/>
            <a:chOff x="0" y="0"/>
            <a:chExt cx="3042735" cy="426397"/>
          </a:xfrm>
        </p:grpSpPr>
        <p:sp>
          <p:nvSpPr>
            <p:cNvPr id="6" name="Freeform 6"/>
            <p:cNvSpPr/>
            <p:nvPr/>
          </p:nvSpPr>
          <p:spPr>
            <a:xfrm>
              <a:off x="0" y="0"/>
              <a:ext cx="3042735" cy="426397"/>
            </a:xfrm>
            <a:custGeom>
              <a:avLst/>
              <a:gdLst/>
              <a:ahLst/>
              <a:cxnLst/>
              <a:rect l="l" t="t" r="r" b="b"/>
              <a:pathLst>
                <a:path w="3042735" h="426397">
                  <a:moveTo>
                    <a:pt x="0" y="0"/>
                  </a:moveTo>
                  <a:lnTo>
                    <a:pt x="3042735" y="0"/>
                  </a:lnTo>
                  <a:lnTo>
                    <a:pt x="3042735" y="426397"/>
                  </a:lnTo>
                  <a:lnTo>
                    <a:pt x="0" y="426397"/>
                  </a:lnTo>
                  <a:close/>
                </a:path>
              </a:pathLst>
            </a:custGeom>
            <a:solidFill>
              <a:srgbClr val="145DA0"/>
            </a:solidFill>
            <a:ln cap="sq">
              <a:noFill/>
              <a:prstDash val="solid"/>
              <a:miter/>
            </a:ln>
          </p:spPr>
          <p:txBody>
            <a:bodyPr/>
            <a:lstStyle/>
            <a:p>
              <a:endParaRPr lang="en-US"/>
            </a:p>
          </p:txBody>
        </p:sp>
        <p:sp>
          <p:nvSpPr>
            <p:cNvPr id="7" name="TextBox 7"/>
            <p:cNvSpPr txBox="1"/>
            <p:nvPr/>
          </p:nvSpPr>
          <p:spPr>
            <a:xfrm>
              <a:off x="0" y="-38100"/>
              <a:ext cx="3042735" cy="46449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TextBox 8"/>
          <p:cNvSpPr txBox="1"/>
          <p:nvPr/>
        </p:nvSpPr>
        <p:spPr>
          <a:xfrm>
            <a:off x="5642018" y="757701"/>
            <a:ext cx="8121406"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Dữ liệu số</a:t>
            </a:r>
          </a:p>
        </p:txBody>
      </p:sp>
      <p:sp>
        <p:nvSpPr>
          <p:cNvPr id="9" name="TextBox 9"/>
          <p:cNvSpPr txBox="1"/>
          <p:nvPr/>
        </p:nvSpPr>
        <p:spPr>
          <a:xfrm>
            <a:off x="530557" y="2866787"/>
            <a:ext cx="7758657" cy="679450"/>
          </a:xfrm>
          <a:prstGeom prst="rect">
            <a:avLst/>
          </a:prstGeom>
        </p:spPr>
        <p:txBody>
          <a:bodyPr lIns="0" tIns="0" rIns="0" bIns="0" rtlCol="0" anchor="t">
            <a:spAutoFit/>
          </a:bodyPr>
          <a:lstStyle/>
          <a:p>
            <a:pPr algn="l">
              <a:lnSpc>
                <a:spcPts val="5599"/>
              </a:lnSpc>
            </a:pPr>
            <a:r>
              <a:rPr lang="en-US" sz="3999">
                <a:solidFill>
                  <a:srgbClr val="000000"/>
                </a:solidFill>
                <a:latin typeface="Open Sans Extra Bold"/>
                <a:ea typeface="Open Sans Extra Bold"/>
                <a:cs typeface="Open Sans Extra Bold"/>
                <a:sym typeface="Open Sans Extra Bold"/>
              </a:rPr>
              <a:t>Thực hiện chuẩn hóa Z-score </a:t>
            </a:r>
          </a:p>
        </p:txBody>
      </p:sp>
      <p:sp>
        <p:nvSpPr>
          <p:cNvPr id="10" name="TextBox 10"/>
          <p:cNvSpPr txBox="1"/>
          <p:nvPr/>
        </p:nvSpPr>
        <p:spPr>
          <a:xfrm>
            <a:off x="673432" y="4679712"/>
            <a:ext cx="7758657" cy="1661795"/>
          </a:xfrm>
          <a:prstGeom prst="rect">
            <a:avLst/>
          </a:prstGeom>
        </p:spPr>
        <p:txBody>
          <a:bodyPr lIns="0" tIns="0" rIns="0" bIns="0" rtlCol="0" anchor="t">
            <a:spAutoFit/>
          </a:bodyPr>
          <a:lstStyle/>
          <a:p>
            <a:pPr algn="l">
              <a:lnSpc>
                <a:spcPts val="4480"/>
              </a:lnSpc>
            </a:pPr>
            <a:endParaRPr/>
          </a:p>
          <a:p>
            <a:pPr algn="l">
              <a:lnSpc>
                <a:spcPts val="4480"/>
              </a:lnSpc>
            </a:pPr>
            <a:endParaRPr/>
          </a:p>
          <a:p>
            <a:pPr algn="l">
              <a:lnSpc>
                <a:spcPts val="4480"/>
              </a:lnSpc>
            </a:pPr>
            <a:r>
              <a:rPr lang="en-US" sz="3200">
                <a:solidFill>
                  <a:srgbClr val="000000"/>
                </a:solidFill>
                <a:latin typeface="Open Sans Extra Bold"/>
                <a:ea typeface="Open Sans Extra Bold"/>
                <a:cs typeface="Open Sans Extra Bold"/>
                <a:sym typeface="Open Sans Extra Bold"/>
              </a:rPr>
              <a:t>Công thức Z-score: </a:t>
            </a:r>
          </a:p>
        </p:txBody>
      </p:sp>
      <p:sp>
        <p:nvSpPr>
          <p:cNvPr id="11" name="Freeform 11"/>
          <p:cNvSpPr/>
          <p:nvPr/>
        </p:nvSpPr>
        <p:spPr>
          <a:xfrm>
            <a:off x="9144000" y="3509104"/>
            <a:ext cx="8508676" cy="4935032"/>
          </a:xfrm>
          <a:custGeom>
            <a:avLst/>
            <a:gdLst/>
            <a:ahLst/>
            <a:cxnLst/>
            <a:rect l="l" t="t" r="r" b="b"/>
            <a:pathLst>
              <a:path w="8508676" h="4935032">
                <a:moveTo>
                  <a:pt x="0" y="0"/>
                </a:moveTo>
                <a:lnTo>
                  <a:pt x="8508676" y="0"/>
                </a:lnTo>
                <a:lnTo>
                  <a:pt x="8508676" y="4935032"/>
                </a:lnTo>
                <a:lnTo>
                  <a:pt x="0" y="4935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4892913" y="6562725"/>
            <a:ext cx="2128996" cy="537845"/>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Open Sans Extra Bold"/>
                <a:ea typeface="Open Sans Extra Bold"/>
                <a:cs typeface="Open Sans Extra Bold"/>
                <a:sym typeface="Open Sans Extra Bold"/>
              </a:rPr>
              <a:t>Z= (X−μ)/σ</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472049" y="8754671"/>
            <a:ext cx="5408361" cy="493362"/>
          </a:xfrm>
          <a:custGeom>
            <a:avLst/>
            <a:gdLst/>
            <a:ahLst/>
            <a:cxnLst/>
            <a:rect l="l" t="t" r="r" b="b"/>
            <a:pathLst>
              <a:path w="5408361" h="493362">
                <a:moveTo>
                  <a:pt x="0" y="0"/>
                </a:moveTo>
                <a:lnTo>
                  <a:pt x="5408361" y="0"/>
                </a:lnTo>
                <a:lnTo>
                  <a:pt x="5408361" y="493361"/>
                </a:lnTo>
                <a:lnTo>
                  <a:pt x="0" y="4933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921630" y="2670677"/>
            <a:ext cx="5246370" cy="5246370"/>
            <a:chOff x="0" y="0"/>
            <a:chExt cx="6350000" cy="6350000"/>
          </a:xfrm>
        </p:grpSpPr>
        <p:sp>
          <p:nvSpPr>
            <p:cNvPr id="5" name="Freeform 5"/>
            <p:cNvSpPr/>
            <p:nvPr/>
          </p:nvSpPr>
          <p:spPr>
            <a:xfrm>
              <a:off x="0" y="0"/>
              <a:ext cx="6350000" cy="6350000"/>
            </a:xfrm>
            <a:custGeom>
              <a:avLst/>
              <a:gdLst/>
              <a:ahLst/>
              <a:cxnLst/>
              <a:rect l="l" t="t" r="r" b="b"/>
              <a:pathLst>
                <a:path w="6350000" h="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5"/>
              <a:stretch>
                <a:fillRect l="-25000" r="-25000"/>
              </a:stretch>
            </a:blipFill>
            <a:ln w="85725" cap="sq">
              <a:gradFill>
                <a:gsLst>
                  <a:gs pos="0">
                    <a:srgbClr val="243F81">
                      <a:alpha val="100000"/>
                    </a:srgbClr>
                  </a:gs>
                  <a:gs pos="100000">
                    <a:srgbClr val="288198">
                      <a:alpha val="100000"/>
                    </a:srgbClr>
                  </a:gs>
                </a:gsLst>
                <a:lin ang="0"/>
              </a:gradFill>
              <a:prstDash val="solid"/>
              <a:miter/>
            </a:ln>
          </p:spPr>
          <p:txBody>
            <a:bodyPr/>
            <a:lstStyle/>
            <a:p>
              <a:endParaRPr lang="en-US"/>
            </a:p>
          </p:txBody>
        </p:sp>
      </p:grpSp>
      <p:grpSp>
        <p:nvGrpSpPr>
          <p:cNvPr id="6" name="Group 6"/>
          <p:cNvGrpSpPr/>
          <p:nvPr/>
        </p:nvGrpSpPr>
        <p:grpSpPr>
          <a:xfrm>
            <a:off x="11504067" y="2358141"/>
            <a:ext cx="1148007" cy="114800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9" name="Group 9"/>
          <p:cNvGrpSpPr/>
          <p:nvPr/>
        </p:nvGrpSpPr>
        <p:grpSpPr>
          <a:xfrm>
            <a:off x="16111293" y="7179103"/>
            <a:ext cx="1148007" cy="11480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1" name="TextBox 11"/>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2" name="Group 12"/>
          <p:cNvGrpSpPr/>
          <p:nvPr/>
        </p:nvGrpSpPr>
        <p:grpSpPr>
          <a:xfrm>
            <a:off x="16030363" y="896714"/>
            <a:ext cx="2680687" cy="897724"/>
            <a:chOff x="0" y="0"/>
            <a:chExt cx="706025" cy="236438"/>
          </a:xfrm>
        </p:grpSpPr>
        <p:sp>
          <p:nvSpPr>
            <p:cNvPr id="13" name="Freeform 13"/>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4" name="TextBox 14"/>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5" name="TextBox 15"/>
          <p:cNvSpPr txBox="1"/>
          <p:nvPr/>
        </p:nvSpPr>
        <p:spPr>
          <a:xfrm>
            <a:off x="1028780" y="3420423"/>
            <a:ext cx="10152856" cy="1659255"/>
          </a:xfrm>
          <a:prstGeom prst="rect">
            <a:avLst/>
          </a:prstGeom>
        </p:spPr>
        <p:txBody>
          <a:bodyPr lIns="0" tIns="0" rIns="0" bIns="0" rtlCol="0" anchor="t">
            <a:spAutoFit/>
          </a:bodyPr>
          <a:lstStyle/>
          <a:p>
            <a:pPr algn="ctr">
              <a:lnSpc>
                <a:spcPts val="6719"/>
              </a:lnSpc>
            </a:pPr>
            <a:endParaRPr/>
          </a:p>
          <a:p>
            <a:pPr algn="ctr">
              <a:lnSpc>
                <a:spcPts val="6719"/>
              </a:lnSpc>
              <a:spcBef>
                <a:spcPct val="0"/>
              </a:spcBef>
            </a:pPr>
            <a:r>
              <a:rPr lang="en-US" sz="4800" b="1">
                <a:solidFill>
                  <a:srgbClr val="FFFFFF"/>
                </a:solidFill>
                <a:latin typeface="Open Sans Extra Bold"/>
                <a:ea typeface="Open Sans Extra Bold"/>
                <a:cs typeface="Open Sans Extra Bold"/>
                <a:sym typeface="Open Sans Extra Bold"/>
              </a:rPr>
              <a:t>KHAI THÁC DỮ LIỆU VỚI KMEANS</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946309" y="6106256"/>
            <a:ext cx="6304087" cy="6304087"/>
          </a:xfrm>
          <a:custGeom>
            <a:avLst/>
            <a:gdLst/>
            <a:ahLst/>
            <a:cxnLst/>
            <a:rect l="l" t="t" r="r" b="b"/>
            <a:pathLst>
              <a:path w="6304087" h="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88065" y="3126843"/>
            <a:ext cx="1427455" cy="1427455"/>
          </a:xfrm>
          <a:custGeom>
            <a:avLst/>
            <a:gdLst/>
            <a:ahLst/>
            <a:cxnLst/>
            <a:rect l="l" t="t" r="r" b="b"/>
            <a:pathLst>
              <a:path w="1427455" h="1427455">
                <a:moveTo>
                  <a:pt x="0" y="0"/>
                </a:moveTo>
                <a:lnTo>
                  <a:pt x="1427455" y="0"/>
                </a:lnTo>
                <a:lnTo>
                  <a:pt x="1427455" y="1427455"/>
                </a:lnTo>
                <a:lnTo>
                  <a:pt x="0" y="1427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6509481" y="2888043"/>
            <a:ext cx="1905054" cy="19050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170FF">
                    <a:alpha val="100000"/>
                  </a:srgbClr>
                </a:gs>
                <a:gs pos="100000">
                  <a:srgbClr val="FF66C4">
                    <a:alpha val="100000"/>
                  </a:srgbClr>
                </a:gs>
              </a:gsLst>
              <a:lin ang="0"/>
            </a:gradFill>
          </p:spPr>
          <p:txBody>
            <a:bodyPr/>
            <a:lstStyle/>
            <a:p>
              <a:endParaRPr lang="en-US"/>
            </a:p>
          </p:txBody>
        </p:sp>
        <p:sp>
          <p:nvSpPr>
            <p:cNvPr id="7" name="TextBox 7"/>
            <p:cNvSpPr txBox="1"/>
            <p:nvPr/>
          </p:nvSpPr>
          <p:spPr>
            <a:xfrm>
              <a:off x="76200" y="-19050"/>
              <a:ext cx="660400" cy="755650"/>
            </a:xfrm>
            <a:prstGeom prst="rect">
              <a:avLst/>
            </a:prstGeom>
          </p:spPr>
          <p:txBody>
            <a:bodyPr lIns="50800" tIns="50800" rIns="50800" bIns="50800" rtlCol="0" anchor="ctr"/>
            <a:lstStyle/>
            <a:p>
              <a:pPr algn="ctr">
                <a:lnSpc>
                  <a:spcPts val="6999"/>
                </a:lnSpc>
              </a:pPr>
              <a:r>
                <a:rPr lang="en-US" sz="4999">
                  <a:solidFill>
                    <a:srgbClr val="000000"/>
                  </a:solidFill>
                  <a:latin typeface="Open Sans Extra Bold"/>
                  <a:ea typeface="Open Sans Extra Bold"/>
                  <a:cs typeface="Open Sans Extra Bold"/>
                  <a:sym typeface="Open Sans Extra Bold"/>
                </a:rPr>
                <a:t>01</a:t>
              </a:r>
            </a:p>
          </p:txBody>
        </p:sp>
      </p:grpSp>
      <p:sp>
        <p:nvSpPr>
          <p:cNvPr id="8" name="TextBox 8"/>
          <p:cNvSpPr txBox="1"/>
          <p:nvPr/>
        </p:nvSpPr>
        <p:spPr>
          <a:xfrm>
            <a:off x="1980632" y="942975"/>
            <a:ext cx="8382567" cy="811530"/>
          </a:xfrm>
          <a:prstGeom prst="rect">
            <a:avLst/>
          </a:prstGeom>
        </p:spPr>
        <p:txBody>
          <a:bodyPr wrap="square" lIns="0" tIns="0" rIns="0" bIns="0" rtlCol="0" anchor="t">
            <a:spAutoFit/>
          </a:bodyPr>
          <a:lstStyle/>
          <a:p>
            <a:pPr algn="ctr">
              <a:lnSpc>
                <a:spcPts val="6719"/>
              </a:lnSpc>
              <a:spcBef>
                <a:spcPct val="0"/>
              </a:spcBef>
            </a:pPr>
            <a:r>
              <a:rPr lang="en-US" sz="4799" b="1" dirty="0">
                <a:solidFill>
                  <a:srgbClr val="000000"/>
                </a:solidFill>
                <a:latin typeface="Open Sans Extra Bold"/>
                <a:ea typeface="Open Sans Extra Bold"/>
                <a:cs typeface="Open Sans Extra Bold"/>
                <a:sym typeface="Open Sans Extra Bold"/>
              </a:rPr>
              <a:t>Lý do </a:t>
            </a:r>
            <a:r>
              <a:rPr lang="en-US" sz="4799" b="1" dirty="0" err="1">
                <a:solidFill>
                  <a:srgbClr val="000000"/>
                </a:solidFill>
                <a:latin typeface="Open Sans Extra Bold"/>
                <a:ea typeface="Open Sans Extra Bold"/>
                <a:cs typeface="Open Sans Extra Bold"/>
                <a:sym typeface="Open Sans Extra Bold"/>
              </a:rPr>
              <a:t>lựa</a:t>
            </a:r>
            <a:r>
              <a:rPr lang="en-US" sz="4799" b="1" dirty="0">
                <a:solidFill>
                  <a:srgbClr val="000000"/>
                </a:solidFill>
                <a:latin typeface="Open Sans Extra Bold"/>
                <a:ea typeface="Open Sans Extra Bold"/>
                <a:cs typeface="Open Sans Extra Bold"/>
                <a:sym typeface="Open Sans Extra Bold"/>
              </a:rPr>
              <a:t> </a:t>
            </a:r>
            <a:r>
              <a:rPr lang="en-US" sz="4799" b="1" dirty="0" err="1">
                <a:solidFill>
                  <a:srgbClr val="000000"/>
                </a:solidFill>
                <a:latin typeface="Open Sans Extra Bold"/>
                <a:ea typeface="Open Sans Extra Bold"/>
                <a:cs typeface="Open Sans Extra Bold"/>
                <a:sym typeface="Open Sans Extra Bold"/>
              </a:rPr>
              <a:t>chọn</a:t>
            </a:r>
            <a:r>
              <a:rPr lang="en-US" sz="4799" b="1" dirty="0">
                <a:solidFill>
                  <a:srgbClr val="000000"/>
                </a:solidFill>
                <a:latin typeface="Open Sans Extra Bold"/>
                <a:ea typeface="Open Sans Extra Bold"/>
                <a:cs typeface="Open Sans Extra Bold"/>
                <a:sym typeface="Open Sans Extra Bold"/>
              </a:rPr>
              <a:t> </a:t>
            </a:r>
            <a:r>
              <a:rPr lang="en-US" sz="4799" b="1" dirty="0" err="1">
                <a:solidFill>
                  <a:srgbClr val="000000"/>
                </a:solidFill>
                <a:latin typeface="Open Sans Extra Bold"/>
                <a:ea typeface="Open Sans Extra Bold"/>
                <a:cs typeface="Open Sans Extra Bold"/>
                <a:sym typeface="Open Sans Extra Bold"/>
              </a:rPr>
              <a:t>thuật</a:t>
            </a:r>
            <a:r>
              <a:rPr lang="en-US" sz="4799" b="1" dirty="0">
                <a:solidFill>
                  <a:srgbClr val="000000"/>
                </a:solidFill>
                <a:latin typeface="Open Sans Extra Bold"/>
                <a:ea typeface="Open Sans Extra Bold"/>
                <a:cs typeface="Open Sans Extra Bold"/>
                <a:sym typeface="Open Sans Extra Bold"/>
              </a:rPr>
              <a:t> </a:t>
            </a:r>
            <a:r>
              <a:rPr lang="en-US" sz="4799" b="1" dirty="0" err="1">
                <a:solidFill>
                  <a:srgbClr val="000000"/>
                </a:solidFill>
                <a:latin typeface="Open Sans Extra Bold"/>
                <a:ea typeface="Open Sans Extra Bold"/>
                <a:cs typeface="Open Sans Extra Bold"/>
                <a:sym typeface="Open Sans Extra Bold"/>
              </a:rPr>
              <a:t>toán</a:t>
            </a:r>
            <a:endParaRPr lang="en-US" sz="4799" b="1" dirty="0">
              <a:solidFill>
                <a:srgbClr val="000000"/>
              </a:solidFill>
              <a:latin typeface="Open Sans Extra Bold"/>
              <a:ea typeface="Open Sans Extra Bold"/>
              <a:cs typeface="Open Sans Extra Bold"/>
              <a:sym typeface="Open Sans Extra Bold"/>
            </a:endParaRPr>
          </a:p>
        </p:txBody>
      </p:sp>
      <p:sp>
        <p:nvSpPr>
          <p:cNvPr id="9" name="TextBox 9"/>
          <p:cNvSpPr txBox="1"/>
          <p:nvPr/>
        </p:nvSpPr>
        <p:spPr>
          <a:xfrm>
            <a:off x="9073356" y="3533548"/>
            <a:ext cx="4652962" cy="563880"/>
          </a:xfrm>
          <a:prstGeom prst="rect">
            <a:avLst/>
          </a:prstGeom>
        </p:spPr>
        <p:txBody>
          <a:bodyPr lIns="0" tIns="0" rIns="0" bIns="0" rtlCol="0" anchor="t">
            <a:spAutoFit/>
          </a:bodyPr>
          <a:lstStyle/>
          <a:p>
            <a:pPr algn="ctr">
              <a:lnSpc>
                <a:spcPts val="4620"/>
              </a:lnSpc>
              <a:spcBef>
                <a:spcPct val="0"/>
              </a:spcBef>
            </a:pPr>
            <a:r>
              <a:rPr lang="en-US" sz="3300" b="1">
                <a:solidFill>
                  <a:srgbClr val="000000"/>
                </a:solidFill>
                <a:latin typeface="Open Sans Extra Bold"/>
                <a:ea typeface="Open Sans Extra Bold"/>
                <a:cs typeface="Open Sans Extra Bold"/>
                <a:sym typeface="Open Sans Extra Bold"/>
              </a:rPr>
              <a:t>​Đơn giản và hiệu quả </a:t>
            </a:r>
          </a:p>
        </p:txBody>
      </p:sp>
      <p:sp>
        <p:nvSpPr>
          <p:cNvPr id="10" name="TextBox 10"/>
          <p:cNvSpPr txBox="1"/>
          <p:nvPr/>
        </p:nvSpPr>
        <p:spPr>
          <a:xfrm>
            <a:off x="9144000" y="4996207"/>
            <a:ext cx="6132821" cy="1099820"/>
          </a:xfrm>
          <a:prstGeom prst="rect">
            <a:avLst/>
          </a:prstGeom>
        </p:spPr>
        <p:txBody>
          <a:bodyPr lIns="0" tIns="0" rIns="0" bIns="0" rtlCol="0" anchor="t">
            <a:spAutoFit/>
          </a:bodyPr>
          <a:lstStyle/>
          <a:p>
            <a:pPr algn="l">
              <a:lnSpc>
                <a:spcPts val="4480"/>
              </a:lnSpc>
              <a:spcBef>
                <a:spcPct val="0"/>
              </a:spcBef>
            </a:pPr>
            <a:r>
              <a:rPr lang="en-US" sz="3200" b="1">
                <a:solidFill>
                  <a:srgbClr val="000000"/>
                </a:solidFill>
                <a:latin typeface="Open Sans Extra Bold"/>
                <a:ea typeface="Open Sans Extra Bold"/>
                <a:cs typeface="Open Sans Extra Bold"/>
                <a:sym typeface="Open Sans Extra Bold"/>
              </a:rPr>
              <a:t>​Tính ứng dụng cao trong phân nhóm khách hàng </a:t>
            </a:r>
          </a:p>
        </p:txBody>
      </p:sp>
      <p:grpSp>
        <p:nvGrpSpPr>
          <p:cNvPr id="11" name="Group 11"/>
          <p:cNvGrpSpPr/>
          <p:nvPr/>
        </p:nvGrpSpPr>
        <p:grpSpPr>
          <a:xfrm>
            <a:off x="6509481" y="5143500"/>
            <a:ext cx="1905054" cy="190505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170FF">
                    <a:alpha val="100000"/>
                  </a:srgbClr>
                </a:gs>
                <a:gs pos="100000">
                  <a:srgbClr val="FF66C4">
                    <a:alpha val="100000"/>
                  </a:srgbClr>
                </a:gs>
              </a:gsLst>
              <a:lin ang="0"/>
            </a:gradFill>
          </p:spPr>
          <p:txBody>
            <a:bodyPr/>
            <a:lstStyle/>
            <a:p>
              <a:endParaRPr lang="en-US"/>
            </a:p>
          </p:txBody>
        </p:sp>
        <p:sp>
          <p:nvSpPr>
            <p:cNvPr id="13" name="TextBox 13"/>
            <p:cNvSpPr txBox="1"/>
            <p:nvPr/>
          </p:nvSpPr>
          <p:spPr>
            <a:xfrm>
              <a:off x="76200" y="-19050"/>
              <a:ext cx="660400" cy="755650"/>
            </a:xfrm>
            <a:prstGeom prst="rect">
              <a:avLst/>
            </a:prstGeom>
          </p:spPr>
          <p:txBody>
            <a:bodyPr lIns="50800" tIns="50800" rIns="50800" bIns="50800" rtlCol="0" anchor="ctr"/>
            <a:lstStyle/>
            <a:p>
              <a:pPr algn="ctr">
                <a:lnSpc>
                  <a:spcPts val="6999"/>
                </a:lnSpc>
              </a:pPr>
              <a:r>
                <a:rPr lang="en-US" sz="4999">
                  <a:solidFill>
                    <a:srgbClr val="000000"/>
                  </a:solidFill>
                  <a:latin typeface="Open Sans Extra Bold"/>
                  <a:ea typeface="Open Sans Extra Bold"/>
                  <a:cs typeface="Open Sans Extra Bold"/>
                  <a:sym typeface="Open Sans Extra Bold"/>
                </a:rPr>
                <a:t>02</a:t>
              </a:r>
            </a:p>
          </p:txBody>
        </p:sp>
      </p:grpSp>
      <p:grpSp>
        <p:nvGrpSpPr>
          <p:cNvPr id="14" name="Group 14"/>
          <p:cNvGrpSpPr/>
          <p:nvPr/>
        </p:nvGrpSpPr>
        <p:grpSpPr>
          <a:xfrm>
            <a:off x="6509481" y="7509900"/>
            <a:ext cx="1905054" cy="190505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170FF">
                    <a:alpha val="100000"/>
                  </a:srgbClr>
                </a:gs>
                <a:gs pos="100000">
                  <a:srgbClr val="FF66C4">
                    <a:alpha val="100000"/>
                  </a:srgbClr>
                </a:gs>
              </a:gsLst>
              <a:lin ang="0"/>
            </a:gradFill>
          </p:spPr>
          <p:txBody>
            <a:bodyPr/>
            <a:lstStyle/>
            <a:p>
              <a:endParaRPr lang="en-US"/>
            </a:p>
          </p:txBody>
        </p:sp>
        <p:sp>
          <p:nvSpPr>
            <p:cNvPr id="16" name="TextBox 16"/>
            <p:cNvSpPr txBox="1"/>
            <p:nvPr/>
          </p:nvSpPr>
          <p:spPr>
            <a:xfrm>
              <a:off x="76200" y="-19050"/>
              <a:ext cx="660400" cy="755650"/>
            </a:xfrm>
            <a:prstGeom prst="rect">
              <a:avLst/>
            </a:prstGeom>
          </p:spPr>
          <p:txBody>
            <a:bodyPr lIns="50800" tIns="50800" rIns="50800" bIns="50800" rtlCol="0" anchor="ctr"/>
            <a:lstStyle/>
            <a:p>
              <a:pPr algn="ctr">
                <a:lnSpc>
                  <a:spcPts val="6999"/>
                </a:lnSpc>
              </a:pPr>
              <a:r>
                <a:rPr lang="en-US" sz="4999">
                  <a:solidFill>
                    <a:srgbClr val="000000"/>
                  </a:solidFill>
                  <a:latin typeface="Open Sans Extra Bold"/>
                  <a:ea typeface="Open Sans Extra Bold"/>
                  <a:cs typeface="Open Sans Extra Bold"/>
                  <a:sym typeface="Open Sans Extra Bold"/>
                </a:rPr>
                <a:t>02</a:t>
              </a:r>
            </a:p>
          </p:txBody>
        </p:sp>
      </p:grpSp>
      <p:sp>
        <p:nvSpPr>
          <p:cNvPr id="17" name="TextBox 17"/>
          <p:cNvSpPr txBox="1"/>
          <p:nvPr/>
        </p:nvSpPr>
        <p:spPr>
          <a:xfrm>
            <a:off x="9144000" y="7362607"/>
            <a:ext cx="5661215" cy="1099820"/>
          </a:xfrm>
          <a:prstGeom prst="rect">
            <a:avLst/>
          </a:prstGeom>
        </p:spPr>
        <p:txBody>
          <a:bodyPr lIns="0" tIns="0" rIns="0" bIns="0" rtlCol="0" anchor="t">
            <a:spAutoFit/>
          </a:bodyPr>
          <a:lstStyle/>
          <a:p>
            <a:pPr algn="l">
              <a:lnSpc>
                <a:spcPts val="4480"/>
              </a:lnSpc>
              <a:spcBef>
                <a:spcPct val="0"/>
              </a:spcBef>
            </a:pPr>
            <a:r>
              <a:rPr lang="en-US" sz="3200" b="1">
                <a:solidFill>
                  <a:srgbClr val="000000"/>
                </a:solidFill>
                <a:latin typeface="Open Sans Extra Bold"/>
                <a:ea typeface="Open Sans Extra Bold"/>
                <a:cs typeface="Open Sans Extra Bold"/>
                <a:sym typeface="Open Sans Extra Bold"/>
              </a:rPr>
              <a:t>​Dễ dàng áp dụng và điều chỉnh </a:t>
            </a:r>
          </a:p>
        </p:txBody>
      </p:sp>
      <p:sp>
        <p:nvSpPr>
          <p:cNvPr id="18" name="TextBox 1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00953" y="6342059"/>
            <a:ext cx="6304087" cy="6304087"/>
          </a:xfrm>
          <a:custGeom>
            <a:avLst/>
            <a:gdLst/>
            <a:ahLst/>
            <a:cxnLst/>
            <a:rect l="l" t="t" r="r" b="b"/>
            <a:pathLst>
              <a:path w="6304087" h="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08382" y="2393086"/>
            <a:ext cx="986820" cy="986820"/>
          </a:xfrm>
          <a:custGeom>
            <a:avLst/>
            <a:gdLst/>
            <a:ahLst/>
            <a:cxnLst/>
            <a:rect l="l" t="t" r="r" b="b"/>
            <a:pathLst>
              <a:path w="986820" h="986820">
                <a:moveTo>
                  <a:pt x="0" y="0"/>
                </a:moveTo>
                <a:lnTo>
                  <a:pt x="986820" y="0"/>
                </a:lnTo>
                <a:lnTo>
                  <a:pt x="986820" y="986819"/>
                </a:lnTo>
                <a:lnTo>
                  <a:pt x="0" y="9868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196309" y="2492160"/>
            <a:ext cx="2961958" cy="712470"/>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Open Sans Extra Bold"/>
                <a:ea typeface="Open Sans Extra Bold"/>
                <a:cs typeface="Open Sans Extra Bold"/>
                <a:sym typeface="Open Sans Extra Bold"/>
              </a:rPr>
              <a:t>Định nghĩa</a:t>
            </a:r>
          </a:p>
        </p:txBody>
      </p:sp>
      <p:sp>
        <p:nvSpPr>
          <p:cNvPr id="5" name="TextBox 5"/>
          <p:cNvSpPr txBox="1"/>
          <p:nvPr/>
        </p:nvSpPr>
        <p:spPr>
          <a:xfrm>
            <a:off x="662698" y="3960930"/>
            <a:ext cx="7662037" cy="4471670"/>
          </a:xfrm>
          <a:prstGeom prst="rect">
            <a:avLst/>
          </a:prstGeom>
        </p:spPr>
        <p:txBody>
          <a:bodyPr lIns="0" tIns="0" rIns="0" bIns="0" rtlCol="0" anchor="t">
            <a:spAutoFit/>
          </a:bodyPr>
          <a:lstStyle/>
          <a:p>
            <a:pPr algn="l">
              <a:lnSpc>
                <a:spcPts val="4480"/>
              </a:lnSpc>
              <a:spcBef>
                <a:spcPct val="0"/>
              </a:spcBef>
            </a:pPr>
            <a:r>
              <a:rPr lang="en-US" sz="3200">
                <a:solidFill>
                  <a:srgbClr val="000000"/>
                </a:solidFill>
                <a:latin typeface="Open Sans Extra Bold"/>
                <a:ea typeface="Open Sans Extra Bold"/>
                <a:cs typeface="Open Sans Extra Bold"/>
                <a:sym typeface="Open Sans Extra Bold"/>
              </a:rPr>
              <a:t>T</a:t>
            </a:r>
            <a:r>
              <a:rPr lang="en-US" sz="3200" b="1">
                <a:solidFill>
                  <a:srgbClr val="000000"/>
                </a:solidFill>
                <a:latin typeface="Open Sans Extra Bold"/>
                <a:ea typeface="Open Sans Extra Bold"/>
                <a:cs typeface="Open Sans Extra Bold"/>
                <a:sym typeface="Open Sans Extra Bold"/>
              </a:rPr>
              <a:t>huật toán phân cụm không giám sát (unsupervised clustering) phổ biến </a:t>
            </a:r>
          </a:p>
          <a:p>
            <a:pPr algn="l">
              <a:lnSpc>
                <a:spcPts val="4480"/>
              </a:lnSpc>
              <a:spcBef>
                <a:spcPct val="0"/>
              </a:spcBef>
            </a:pPr>
            <a:endParaRPr lang="en-US" sz="3200" b="1">
              <a:solidFill>
                <a:srgbClr val="000000"/>
              </a:solidFill>
              <a:latin typeface="Open Sans Extra Bold"/>
              <a:ea typeface="Open Sans Extra Bold"/>
              <a:cs typeface="Open Sans Extra Bold"/>
              <a:sym typeface="Open Sans Extra Bold"/>
            </a:endParaRPr>
          </a:p>
          <a:p>
            <a:pPr algn="l">
              <a:lnSpc>
                <a:spcPts val="4480"/>
              </a:lnSpc>
              <a:spcBef>
                <a:spcPct val="0"/>
              </a:spcBef>
            </a:pPr>
            <a:r>
              <a:rPr lang="en-US" sz="3200" b="1">
                <a:solidFill>
                  <a:srgbClr val="000000"/>
                </a:solidFill>
                <a:latin typeface="Open Sans Extra Bold"/>
                <a:ea typeface="Open Sans Extra Bold"/>
                <a:cs typeface="Open Sans Extra Bold"/>
                <a:sym typeface="Open Sans Extra Bold"/>
              </a:rPr>
              <a:t>Được sử dụng để nhóm các đối tượng dữ liệu thành 𝑘 cụm .</a:t>
            </a:r>
          </a:p>
          <a:p>
            <a:pPr algn="l">
              <a:lnSpc>
                <a:spcPts val="4480"/>
              </a:lnSpc>
              <a:spcBef>
                <a:spcPct val="0"/>
              </a:spcBef>
            </a:pPr>
            <a:endParaRPr lang="en-US" sz="3200" b="1">
              <a:solidFill>
                <a:srgbClr val="000000"/>
              </a:solidFill>
              <a:latin typeface="Open Sans Extra Bold"/>
              <a:ea typeface="Open Sans Extra Bold"/>
              <a:cs typeface="Open Sans Extra Bold"/>
              <a:sym typeface="Open Sans Extra Bold"/>
            </a:endParaRPr>
          </a:p>
          <a:p>
            <a:pPr algn="l">
              <a:lnSpc>
                <a:spcPts val="4480"/>
              </a:lnSpc>
              <a:spcBef>
                <a:spcPct val="0"/>
              </a:spcBef>
            </a:pPr>
            <a:r>
              <a:rPr lang="en-US" sz="3200" b="1">
                <a:solidFill>
                  <a:srgbClr val="000000"/>
                </a:solidFill>
                <a:latin typeface="Open Sans Extra Bold"/>
                <a:ea typeface="Open Sans Extra Bold"/>
                <a:cs typeface="Open Sans Extra Bold"/>
                <a:sym typeface="Open Sans Extra Bold"/>
              </a:rPr>
              <a:t>Mỗi cụm được đại diện bởi một tâm</a:t>
            </a:r>
          </a:p>
        </p:txBody>
      </p:sp>
      <p:sp>
        <p:nvSpPr>
          <p:cNvPr id="6" name="TextBox 6"/>
          <p:cNvSpPr txBox="1"/>
          <p:nvPr/>
        </p:nvSpPr>
        <p:spPr>
          <a:xfrm>
            <a:off x="10649267" y="2492160"/>
            <a:ext cx="6610033" cy="712470"/>
          </a:xfrm>
          <a:prstGeom prst="rect">
            <a:avLst/>
          </a:prstGeom>
        </p:spPr>
        <p:txBody>
          <a:bodyPr lIns="0" tIns="0" rIns="0" bIns="0" rtlCol="0" anchor="t">
            <a:spAutoFit/>
          </a:bodyPr>
          <a:lstStyle/>
          <a:p>
            <a:pPr algn="ctr">
              <a:lnSpc>
                <a:spcPts val="5880"/>
              </a:lnSpc>
              <a:spcBef>
                <a:spcPct val="0"/>
              </a:spcBef>
            </a:pPr>
            <a:r>
              <a:rPr lang="en-US" sz="4200" b="1">
                <a:solidFill>
                  <a:srgbClr val="000000"/>
                </a:solidFill>
                <a:latin typeface="Open Sans Extra Bold"/>
                <a:ea typeface="Open Sans Extra Bold"/>
                <a:cs typeface="Open Sans Extra Bold"/>
                <a:sym typeface="Open Sans Extra Bold"/>
              </a:rPr>
              <a:t>Mục tiêu của thuật toán</a:t>
            </a:r>
          </a:p>
        </p:txBody>
      </p:sp>
      <p:sp>
        <p:nvSpPr>
          <p:cNvPr id="7" name="Freeform 7"/>
          <p:cNvSpPr/>
          <p:nvPr/>
        </p:nvSpPr>
        <p:spPr>
          <a:xfrm>
            <a:off x="9111654" y="2393086"/>
            <a:ext cx="986820" cy="986820"/>
          </a:xfrm>
          <a:custGeom>
            <a:avLst/>
            <a:gdLst/>
            <a:ahLst/>
            <a:cxnLst/>
            <a:rect l="l" t="t" r="r" b="b"/>
            <a:pathLst>
              <a:path w="986820" h="986820">
                <a:moveTo>
                  <a:pt x="0" y="0"/>
                </a:moveTo>
                <a:lnTo>
                  <a:pt x="986819" y="0"/>
                </a:lnTo>
                <a:lnTo>
                  <a:pt x="986819" y="986819"/>
                </a:lnTo>
                <a:lnTo>
                  <a:pt x="0" y="9868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9144000" y="3960930"/>
            <a:ext cx="8115300" cy="1661795"/>
          </a:xfrm>
          <a:prstGeom prst="rect">
            <a:avLst/>
          </a:prstGeom>
        </p:spPr>
        <p:txBody>
          <a:bodyPr lIns="0" tIns="0" rIns="0" bIns="0" rtlCol="0" anchor="t">
            <a:spAutoFit/>
          </a:bodyPr>
          <a:lstStyle/>
          <a:p>
            <a:pPr algn="l">
              <a:lnSpc>
                <a:spcPts val="4480"/>
              </a:lnSpc>
              <a:spcBef>
                <a:spcPct val="0"/>
              </a:spcBef>
            </a:pPr>
            <a:r>
              <a:rPr lang="en-US" sz="3200" b="1">
                <a:solidFill>
                  <a:srgbClr val="000000"/>
                </a:solidFill>
                <a:latin typeface="Open Sans Extra Bold"/>
                <a:ea typeface="Open Sans Extra Bold"/>
                <a:cs typeface="Open Sans Extra Bold"/>
                <a:sym typeface="Open Sans Extra Bold"/>
              </a:rPr>
              <a:t>Tối thiểu hóa tổng bình phương khoảng cách từ các điểm dữ liệu đến centroid của cụm tương ứng</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530429" y="6413775"/>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357928" y="942975"/>
            <a:ext cx="6136957" cy="811530"/>
          </a:xfrm>
          <a:prstGeom prst="rect">
            <a:avLst/>
          </a:prstGeom>
        </p:spPr>
        <p:txBody>
          <a:bodyPr lIns="0" tIns="0" rIns="0" bIns="0" rtlCol="0" anchor="t">
            <a:spAutoFit/>
          </a:bodyPr>
          <a:lstStyle/>
          <a:p>
            <a:pPr algn="ctr">
              <a:lnSpc>
                <a:spcPts val="6719"/>
              </a:lnSpc>
              <a:spcBef>
                <a:spcPct val="0"/>
              </a:spcBef>
            </a:pPr>
            <a:r>
              <a:rPr lang="en-US" sz="4799">
                <a:solidFill>
                  <a:srgbClr val="000000"/>
                </a:solidFill>
                <a:latin typeface="Open Sans Extra Bold"/>
                <a:ea typeface="Open Sans Extra Bold"/>
                <a:cs typeface="Open Sans Extra Bold"/>
                <a:sym typeface="Open Sans Extra Bold"/>
              </a:rPr>
              <a:t>Các bước thực hiện</a:t>
            </a:r>
          </a:p>
        </p:txBody>
      </p:sp>
      <p:grpSp>
        <p:nvGrpSpPr>
          <p:cNvPr id="5" name="Group 5"/>
          <p:cNvGrpSpPr/>
          <p:nvPr/>
        </p:nvGrpSpPr>
        <p:grpSpPr>
          <a:xfrm>
            <a:off x="791841" y="2519601"/>
            <a:ext cx="1566087" cy="15660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170FF">
                    <a:alpha val="100000"/>
                  </a:srgbClr>
                </a:gs>
                <a:gs pos="100000">
                  <a:srgbClr val="FF66C4">
                    <a:alpha val="100000"/>
                  </a:srgbClr>
                </a:gs>
              </a:gsLst>
              <a:lin ang="0"/>
            </a:gradFill>
          </p:spPr>
          <p:txBody>
            <a:bodyPr/>
            <a:lstStyle/>
            <a:p>
              <a:endParaRPr lang="en-US"/>
            </a:p>
          </p:txBody>
        </p:sp>
        <p:sp>
          <p:nvSpPr>
            <p:cNvPr id="7" name="TextBox 7"/>
            <p:cNvSpPr txBox="1"/>
            <p:nvPr/>
          </p:nvSpPr>
          <p:spPr>
            <a:xfrm>
              <a:off x="76200" y="-19050"/>
              <a:ext cx="660400" cy="755650"/>
            </a:xfrm>
            <a:prstGeom prst="rect">
              <a:avLst/>
            </a:prstGeom>
          </p:spPr>
          <p:txBody>
            <a:bodyPr lIns="50800" tIns="50800" rIns="50800" bIns="50800" rtlCol="0" anchor="ctr"/>
            <a:lstStyle/>
            <a:p>
              <a:pPr algn="ctr">
                <a:lnSpc>
                  <a:spcPts val="6999"/>
                </a:lnSpc>
              </a:pPr>
              <a:r>
                <a:rPr lang="en-US" sz="4999">
                  <a:solidFill>
                    <a:srgbClr val="000000"/>
                  </a:solidFill>
                  <a:latin typeface="Open Sans Extra Bold"/>
                  <a:ea typeface="Open Sans Extra Bold"/>
                  <a:cs typeface="Open Sans Extra Bold"/>
                  <a:sym typeface="Open Sans Extra Bold"/>
                </a:rPr>
                <a:t>01</a:t>
              </a:r>
            </a:p>
          </p:txBody>
        </p:sp>
      </p:grpSp>
      <p:sp>
        <p:nvSpPr>
          <p:cNvPr id="8" name="TextBox 8"/>
          <p:cNvSpPr txBox="1"/>
          <p:nvPr/>
        </p:nvSpPr>
        <p:spPr>
          <a:xfrm>
            <a:off x="3013016" y="2995622"/>
            <a:ext cx="2004536" cy="613410"/>
          </a:xfrm>
          <a:prstGeom prst="rect">
            <a:avLst/>
          </a:prstGeom>
        </p:spPr>
        <p:txBody>
          <a:bodyPr lIns="0" tIns="0" rIns="0" bIns="0" rtlCol="0" anchor="t">
            <a:spAutoFit/>
          </a:bodyPr>
          <a:lstStyle/>
          <a:p>
            <a:pPr algn="ctr">
              <a:lnSpc>
                <a:spcPts val="5039"/>
              </a:lnSpc>
              <a:spcBef>
                <a:spcPct val="0"/>
              </a:spcBef>
            </a:pPr>
            <a:r>
              <a:rPr lang="en-US" sz="3599" b="1">
                <a:solidFill>
                  <a:srgbClr val="000000"/>
                </a:solidFill>
                <a:latin typeface="Open Sans Extra Bold"/>
                <a:ea typeface="Open Sans Extra Bold"/>
                <a:cs typeface="Open Sans Extra Bold"/>
                <a:sym typeface="Open Sans Extra Bold"/>
              </a:rPr>
              <a:t>​Khởi tạo</a:t>
            </a:r>
          </a:p>
        </p:txBody>
      </p:sp>
      <p:grpSp>
        <p:nvGrpSpPr>
          <p:cNvPr id="9" name="Group 9"/>
          <p:cNvGrpSpPr/>
          <p:nvPr/>
        </p:nvGrpSpPr>
        <p:grpSpPr>
          <a:xfrm>
            <a:off x="791841" y="4847688"/>
            <a:ext cx="1566087" cy="156608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170FF">
                    <a:alpha val="100000"/>
                  </a:srgbClr>
                </a:gs>
                <a:gs pos="100000">
                  <a:srgbClr val="FF66C4">
                    <a:alpha val="100000"/>
                  </a:srgbClr>
                </a:gs>
              </a:gsLst>
              <a:lin ang="0"/>
            </a:gradFill>
          </p:spPr>
          <p:txBody>
            <a:bodyPr/>
            <a:lstStyle/>
            <a:p>
              <a:endParaRPr lang="en-US"/>
            </a:p>
          </p:txBody>
        </p:sp>
        <p:sp>
          <p:nvSpPr>
            <p:cNvPr id="11" name="TextBox 11"/>
            <p:cNvSpPr txBox="1"/>
            <p:nvPr/>
          </p:nvSpPr>
          <p:spPr>
            <a:xfrm>
              <a:off x="76200" y="-19050"/>
              <a:ext cx="660400" cy="755650"/>
            </a:xfrm>
            <a:prstGeom prst="rect">
              <a:avLst/>
            </a:prstGeom>
          </p:spPr>
          <p:txBody>
            <a:bodyPr lIns="50800" tIns="50800" rIns="50800" bIns="50800" rtlCol="0" anchor="ctr"/>
            <a:lstStyle/>
            <a:p>
              <a:pPr algn="ctr">
                <a:lnSpc>
                  <a:spcPts val="6999"/>
                </a:lnSpc>
              </a:pPr>
              <a:r>
                <a:rPr lang="en-US" sz="4999">
                  <a:solidFill>
                    <a:srgbClr val="000000"/>
                  </a:solidFill>
                  <a:latin typeface="Open Sans Extra Bold"/>
                  <a:ea typeface="Open Sans Extra Bold"/>
                  <a:cs typeface="Open Sans Extra Bold"/>
                  <a:sym typeface="Open Sans Extra Bold"/>
                </a:rPr>
                <a:t>02</a:t>
              </a:r>
            </a:p>
          </p:txBody>
        </p:sp>
      </p:grpSp>
      <p:grpSp>
        <p:nvGrpSpPr>
          <p:cNvPr id="12" name="Group 12"/>
          <p:cNvGrpSpPr/>
          <p:nvPr/>
        </p:nvGrpSpPr>
        <p:grpSpPr>
          <a:xfrm>
            <a:off x="791841" y="7175775"/>
            <a:ext cx="1566087" cy="156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170FF">
                    <a:alpha val="100000"/>
                  </a:srgbClr>
                </a:gs>
                <a:gs pos="100000">
                  <a:srgbClr val="FF66C4">
                    <a:alpha val="100000"/>
                  </a:srgbClr>
                </a:gs>
              </a:gsLst>
              <a:lin ang="0"/>
            </a:gradFill>
          </p:spPr>
          <p:txBody>
            <a:bodyPr/>
            <a:lstStyle/>
            <a:p>
              <a:endParaRPr lang="en-US"/>
            </a:p>
          </p:txBody>
        </p:sp>
        <p:sp>
          <p:nvSpPr>
            <p:cNvPr id="14" name="TextBox 14"/>
            <p:cNvSpPr txBox="1"/>
            <p:nvPr/>
          </p:nvSpPr>
          <p:spPr>
            <a:xfrm>
              <a:off x="76200" y="-19050"/>
              <a:ext cx="660400" cy="755650"/>
            </a:xfrm>
            <a:prstGeom prst="rect">
              <a:avLst/>
            </a:prstGeom>
          </p:spPr>
          <p:txBody>
            <a:bodyPr lIns="50800" tIns="50800" rIns="50800" bIns="50800" rtlCol="0" anchor="ctr"/>
            <a:lstStyle/>
            <a:p>
              <a:pPr algn="ctr">
                <a:lnSpc>
                  <a:spcPts val="6999"/>
                </a:lnSpc>
              </a:pPr>
              <a:r>
                <a:rPr lang="en-US" sz="4999">
                  <a:solidFill>
                    <a:srgbClr val="000000"/>
                  </a:solidFill>
                  <a:latin typeface="Open Sans Extra Bold"/>
                  <a:ea typeface="Open Sans Extra Bold"/>
                  <a:cs typeface="Open Sans Extra Bold"/>
                  <a:sym typeface="Open Sans Extra Bold"/>
                </a:rPr>
                <a:t>03</a:t>
              </a:r>
            </a:p>
          </p:txBody>
        </p:sp>
      </p:grpSp>
      <p:sp>
        <p:nvSpPr>
          <p:cNvPr id="15" name="TextBox 15"/>
          <p:cNvSpPr txBox="1"/>
          <p:nvPr/>
        </p:nvSpPr>
        <p:spPr>
          <a:xfrm>
            <a:off x="2857917" y="5290689"/>
            <a:ext cx="2314734" cy="613410"/>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Open Sans Extra Bold"/>
                <a:ea typeface="Open Sans Extra Bold"/>
                <a:cs typeface="Open Sans Extra Bold"/>
                <a:sym typeface="Open Sans Extra Bold"/>
              </a:rPr>
              <a:t>Phân cụm</a:t>
            </a:r>
          </a:p>
        </p:txBody>
      </p:sp>
      <p:sp>
        <p:nvSpPr>
          <p:cNvPr id="16" name="TextBox 16"/>
          <p:cNvSpPr txBox="1"/>
          <p:nvPr/>
        </p:nvSpPr>
        <p:spPr>
          <a:xfrm>
            <a:off x="2857917" y="7618776"/>
            <a:ext cx="4298315" cy="613410"/>
          </a:xfrm>
          <a:prstGeom prst="rect">
            <a:avLst/>
          </a:prstGeom>
        </p:spPr>
        <p:txBody>
          <a:bodyPr lIns="0" tIns="0" rIns="0" bIns="0" rtlCol="0" anchor="t">
            <a:spAutoFit/>
          </a:bodyPr>
          <a:lstStyle/>
          <a:p>
            <a:pPr algn="l">
              <a:lnSpc>
                <a:spcPts val="5039"/>
              </a:lnSpc>
              <a:spcBef>
                <a:spcPct val="0"/>
              </a:spcBef>
            </a:pPr>
            <a:r>
              <a:rPr lang="en-US" sz="3599">
                <a:solidFill>
                  <a:srgbClr val="000000"/>
                </a:solidFill>
                <a:latin typeface="Open Sans Extra Bold"/>
                <a:ea typeface="Open Sans Extra Bold"/>
                <a:cs typeface="Open Sans Extra Bold"/>
                <a:sym typeface="Open Sans Extra Bold"/>
              </a:rPr>
              <a:t>Cập nhập centroid</a:t>
            </a:r>
          </a:p>
        </p:txBody>
      </p:sp>
      <p:grpSp>
        <p:nvGrpSpPr>
          <p:cNvPr id="17" name="Group 17"/>
          <p:cNvGrpSpPr/>
          <p:nvPr/>
        </p:nvGrpSpPr>
        <p:grpSpPr>
          <a:xfrm>
            <a:off x="10170035" y="2519601"/>
            <a:ext cx="1566087" cy="15660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170FF">
                    <a:alpha val="100000"/>
                  </a:srgbClr>
                </a:gs>
                <a:gs pos="100000">
                  <a:srgbClr val="FF66C4">
                    <a:alpha val="100000"/>
                  </a:srgbClr>
                </a:gs>
              </a:gsLst>
              <a:lin ang="0"/>
            </a:gradFill>
          </p:spPr>
          <p:txBody>
            <a:bodyPr/>
            <a:lstStyle/>
            <a:p>
              <a:endParaRPr lang="en-US"/>
            </a:p>
          </p:txBody>
        </p:sp>
        <p:sp>
          <p:nvSpPr>
            <p:cNvPr id="19" name="TextBox 19"/>
            <p:cNvSpPr txBox="1"/>
            <p:nvPr/>
          </p:nvSpPr>
          <p:spPr>
            <a:xfrm>
              <a:off x="76200" y="-19050"/>
              <a:ext cx="660400" cy="755650"/>
            </a:xfrm>
            <a:prstGeom prst="rect">
              <a:avLst/>
            </a:prstGeom>
          </p:spPr>
          <p:txBody>
            <a:bodyPr lIns="50800" tIns="50800" rIns="50800" bIns="50800" rtlCol="0" anchor="ctr"/>
            <a:lstStyle/>
            <a:p>
              <a:pPr algn="ctr">
                <a:lnSpc>
                  <a:spcPts val="6999"/>
                </a:lnSpc>
              </a:pPr>
              <a:r>
                <a:rPr lang="en-US" sz="4999">
                  <a:solidFill>
                    <a:srgbClr val="000000"/>
                  </a:solidFill>
                  <a:latin typeface="Open Sans Extra Bold"/>
                  <a:ea typeface="Open Sans Extra Bold"/>
                  <a:cs typeface="Open Sans Extra Bold"/>
                  <a:sym typeface="Open Sans Extra Bold"/>
                </a:rPr>
                <a:t>04</a:t>
              </a:r>
            </a:p>
          </p:txBody>
        </p:sp>
      </p:grpSp>
      <p:grpSp>
        <p:nvGrpSpPr>
          <p:cNvPr id="20" name="Group 20"/>
          <p:cNvGrpSpPr/>
          <p:nvPr/>
        </p:nvGrpSpPr>
        <p:grpSpPr>
          <a:xfrm>
            <a:off x="10170035" y="4847688"/>
            <a:ext cx="1566087" cy="156608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170FF">
                    <a:alpha val="100000"/>
                  </a:srgbClr>
                </a:gs>
                <a:gs pos="100000">
                  <a:srgbClr val="FF66C4">
                    <a:alpha val="100000"/>
                  </a:srgbClr>
                </a:gs>
              </a:gsLst>
              <a:lin ang="0"/>
            </a:gradFill>
          </p:spPr>
          <p:txBody>
            <a:bodyPr/>
            <a:lstStyle/>
            <a:p>
              <a:endParaRPr lang="en-US"/>
            </a:p>
          </p:txBody>
        </p:sp>
        <p:sp>
          <p:nvSpPr>
            <p:cNvPr id="22" name="TextBox 22"/>
            <p:cNvSpPr txBox="1"/>
            <p:nvPr/>
          </p:nvSpPr>
          <p:spPr>
            <a:xfrm>
              <a:off x="76200" y="-19050"/>
              <a:ext cx="660400" cy="755650"/>
            </a:xfrm>
            <a:prstGeom prst="rect">
              <a:avLst/>
            </a:prstGeom>
          </p:spPr>
          <p:txBody>
            <a:bodyPr lIns="50800" tIns="50800" rIns="50800" bIns="50800" rtlCol="0" anchor="ctr"/>
            <a:lstStyle/>
            <a:p>
              <a:pPr algn="ctr">
                <a:lnSpc>
                  <a:spcPts val="6999"/>
                </a:lnSpc>
              </a:pPr>
              <a:r>
                <a:rPr lang="en-US" sz="4999">
                  <a:solidFill>
                    <a:srgbClr val="000000"/>
                  </a:solidFill>
                  <a:latin typeface="Open Sans Extra Bold"/>
                  <a:ea typeface="Open Sans Extra Bold"/>
                  <a:cs typeface="Open Sans Extra Bold"/>
                  <a:sym typeface="Open Sans Extra Bold"/>
                </a:rPr>
                <a:t>05</a:t>
              </a:r>
            </a:p>
          </p:txBody>
        </p:sp>
      </p:grpSp>
      <p:sp>
        <p:nvSpPr>
          <p:cNvPr id="23" name="TextBox 23"/>
          <p:cNvSpPr txBox="1"/>
          <p:nvPr/>
        </p:nvSpPr>
        <p:spPr>
          <a:xfrm>
            <a:off x="12393347" y="2962602"/>
            <a:ext cx="3531394" cy="613410"/>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Open Sans Extra Bold"/>
                <a:ea typeface="Open Sans Extra Bold"/>
                <a:cs typeface="Open Sans Extra Bold"/>
                <a:sym typeface="Open Sans Extra Bold"/>
              </a:rPr>
              <a:t>Kiểm tra hội tụ</a:t>
            </a:r>
          </a:p>
        </p:txBody>
      </p:sp>
      <p:sp>
        <p:nvSpPr>
          <p:cNvPr id="24" name="TextBox 24"/>
          <p:cNvSpPr txBox="1"/>
          <p:nvPr/>
        </p:nvSpPr>
        <p:spPr>
          <a:xfrm>
            <a:off x="12490184" y="5290689"/>
            <a:ext cx="1810861" cy="613410"/>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Open Sans Extra Bold"/>
                <a:ea typeface="Open Sans Extra Bold"/>
                <a:cs typeface="Open Sans Extra Bold"/>
                <a:sym typeface="Open Sans Extra Bold"/>
              </a:rPr>
              <a:t>Kết quả</a:t>
            </a:r>
          </a:p>
        </p:txBody>
      </p:sp>
      <p:sp>
        <p:nvSpPr>
          <p:cNvPr id="25" name="TextBox 2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912183"/>
            <a:ext cx="958840" cy="958840"/>
          </a:xfrm>
          <a:custGeom>
            <a:avLst/>
            <a:gdLst/>
            <a:ahLst/>
            <a:cxnLst/>
            <a:rect l="l" t="t" r="r" b="b"/>
            <a:pathLst>
              <a:path w="958840" h="958840">
                <a:moveTo>
                  <a:pt x="0" y="0"/>
                </a:moveTo>
                <a:lnTo>
                  <a:pt x="958840" y="0"/>
                </a:lnTo>
                <a:lnTo>
                  <a:pt x="958840" y="958840"/>
                </a:lnTo>
                <a:lnTo>
                  <a:pt x="0" y="9588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530429" y="6413775"/>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22494" y="2361138"/>
            <a:ext cx="17089479" cy="5564724"/>
          </a:xfrm>
          <a:custGeom>
            <a:avLst/>
            <a:gdLst/>
            <a:ahLst/>
            <a:cxnLst/>
            <a:rect l="l" t="t" r="r" b="b"/>
            <a:pathLst>
              <a:path w="17089479" h="5564724">
                <a:moveTo>
                  <a:pt x="0" y="0"/>
                </a:moveTo>
                <a:lnTo>
                  <a:pt x="17089479" y="0"/>
                </a:lnTo>
                <a:lnTo>
                  <a:pt x="17089479" y="5564724"/>
                </a:lnTo>
                <a:lnTo>
                  <a:pt x="0" y="556472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562556" y="942975"/>
            <a:ext cx="6048043" cy="811530"/>
          </a:xfrm>
          <a:prstGeom prst="rect">
            <a:avLst/>
          </a:prstGeom>
        </p:spPr>
        <p:txBody>
          <a:bodyPr wrap="square" lIns="0" tIns="0" rIns="0" bIns="0" rtlCol="0" anchor="t">
            <a:spAutoFit/>
          </a:bodyPr>
          <a:lstStyle/>
          <a:p>
            <a:pPr algn="ctr">
              <a:lnSpc>
                <a:spcPts val="6719"/>
              </a:lnSpc>
              <a:spcBef>
                <a:spcPct val="0"/>
              </a:spcBef>
            </a:pPr>
            <a:r>
              <a:rPr lang="en-US" sz="4799" dirty="0" err="1">
                <a:solidFill>
                  <a:srgbClr val="000000"/>
                </a:solidFill>
                <a:latin typeface="Open Sans Extra Bold"/>
                <a:ea typeface="Open Sans Extra Bold"/>
                <a:cs typeface="Open Sans Extra Bold"/>
                <a:sym typeface="Open Sans Extra Bold"/>
              </a:rPr>
              <a:t>Cài</a:t>
            </a:r>
            <a:r>
              <a:rPr lang="en-US" sz="4799" dirty="0">
                <a:solidFill>
                  <a:srgbClr val="000000"/>
                </a:solidFill>
                <a:latin typeface="Open Sans Extra Bold"/>
                <a:ea typeface="Open Sans Extra Bold"/>
                <a:cs typeface="Open Sans Extra Bold"/>
                <a:sym typeface="Open Sans Extra Bold"/>
              </a:rPr>
              <a:t> </a:t>
            </a:r>
            <a:r>
              <a:rPr lang="en-US" sz="4799" dirty="0" err="1">
                <a:solidFill>
                  <a:srgbClr val="000000"/>
                </a:solidFill>
                <a:latin typeface="Open Sans Extra Bold"/>
                <a:ea typeface="Open Sans Extra Bold"/>
                <a:cs typeface="Open Sans Extra Bold"/>
                <a:sym typeface="Open Sans Extra Bold"/>
              </a:rPr>
              <a:t>đặt</a:t>
            </a:r>
            <a:r>
              <a:rPr lang="en-US" sz="4799" dirty="0">
                <a:solidFill>
                  <a:srgbClr val="000000"/>
                </a:solidFill>
                <a:latin typeface="Open Sans Extra Bold"/>
                <a:ea typeface="Open Sans Extra Bold"/>
                <a:cs typeface="Open Sans Extra Bold"/>
                <a:sym typeface="Open Sans Extra Bold"/>
              </a:rPr>
              <a:t> </a:t>
            </a:r>
            <a:r>
              <a:rPr lang="en-US" sz="4799" dirty="0" err="1">
                <a:solidFill>
                  <a:srgbClr val="000000"/>
                </a:solidFill>
                <a:latin typeface="Open Sans Extra Bold"/>
                <a:ea typeface="Open Sans Extra Bold"/>
                <a:cs typeface="Open Sans Extra Bold"/>
                <a:sym typeface="Open Sans Extra Bold"/>
              </a:rPr>
              <a:t>thuật</a:t>
            </a:r>
            <a:r>
              <a:rPr lang="en-US" sz="4799" dirty="0">
                <a:solidFill>
                  <a:srgbClr val="000000"/>
                </a:solidFill>
                <a:latin typeface="Open Sans Extra Bold"/>
                <a:ea typeface="Open Sans Extra Bold"/>
                <a:cs typeface="Open Sans Extra Bold"/>
                <a:sym typeface="Open Sans Extra Bold"/>
              </a:rPr>
              <a:t> </a:t>
            </a:r>
            <a:r>
              <a:rPr lang="en-US" sz="4799" dirty="0" err="1">
                <a:solidFill>
                  <a:srgbClr val="000000"/>
                </a:solidFill>
                <a:latin typeface="Open Sans Extra Bold"/>
                <a:ea typeface="Open Sans Extra Bold"/>
                <a:cs typeface="Open Sans Extra Bold"/>
                <a:sym typeface="Open Sans Extra Bold"/>
              </a:rPr>
              <a:t>toán</a:t>
            </a:r>
            <a:endParaRPr lang="en-US" sz="4799" dirty="0">
              <a:solidFill>
                <a:srgbClr val="000000"/>
              </a:solidFill>
              <a:latin typeface="Open Sans Extra Bold"/>
              <a:ea typeface="Open Sans Extra Bold"/>
              <a:cs typeface="Open Sans Extra Bold"/>
              <a:sym typeface="Open Sans Extra Bold"/>
            </a:endParaRPr>
          </a:p>
        </p:txBody>
      </p:sp>
      <p:sp>
        <p:nvSpPr>
          <p:cNvPr id="6" name="TextBox 6"/>
          <p:cNvSpPr txBox="1"/>
          <p:nvPr/>
        </p:nvSpPr>
        <p:spPr>
          <a:xfrm>
            <a:off x="3232635" y="7641956"/>
            <a:ext cx="10469936" cy="81534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Open Sans Extra Bold"/>
                <a:ea typeface="Open Sans Extra Bold"/>
                <a:cs typeface="Open Sans Extra Bold"/>
                <a:sym typeface="Open Sans Extra Bold"/>
              </a:rPr>
              <a:t> </a:t>
            </a:r>
          </a:p>
          <a:p>
            <a:pPr algn="ctr">
              <a:lnSpc>
                <a:spcPts val="3359"/>
              </a:lnSpc>
              <a:spcBef>
                <a:spcPct val="0"/>
              </a:spcBef>
            </a:pPr>
            <a:r>
              <a:rPr lang="en-US" sz="2400" b="1">
                <a:solidFill>
                  <a:srgbClr val="000000"/>
                </a:solidFill>
                <a:latin typeface="Open Sans Extra Bold"/>
                <a:ea typeface="Open Sans Extra Bold"/>
                <a:cs typeface="Open Sans Extra Bold"/>
                <a:sym typeface="Open Sans Extra Bold"/>
              </a:rPr>
              <a:t>Định nghĩa các hàm cần thiết cho thuật toán </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912183"/>
            <a:ext cx="958840" cy="958840"/>
          </a:xfrm>
          <a:custGeom>
            <a:avLst/>
            <a:gdLst/>
            <a:ahLst/>
            <a:cxnLst/>
            <a:rect l="l" t="t" r="r" b="b"/>
            <a:pathLst>
              <a:path w="958840" h="958840">
                <a:moveTo>
                  <a:pt x="0" y="0"/>
                </a:moveTo>
                <a:lnTo>
                  <a:pt x="958840" y="0"/>
                </a:lnTo>
                <a:lnTo>
                  <a:pt x="958840" y="958840"/>
                </a:lnTo>
                <a:lnTo>
                  <a:pt x="0" y="9588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107256" y="-1760441"/>
            <a:ext cx="6304087" cy="6304087"/>
          </a:xfrm>
          <a:custGeom>
            <a:avLst/>
            <a:gdLst/>
            <a:ahLst/>
            <a:cxnLst/>
            <a:rect l="l" t="t" r="r" b="b"/>
            <a:pathLst>
              <a:path w="6304087" h="6304087">
                <a:moveTo>
                  <a:pt x="0" y="0"/>
                </a:moveTo>
                <a:lnTo>
                  <a:pt x="6304088" y="0"/>
                </a:lnTo>
                <a:lnTo>
                  <a:pt x="6304088"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107150" y="2141368"/>
            <a:ext cx="12073700" cy="7941525"/>
          </a:xfrm>
          <a:custGeom>
            <a:avLst/>
            <a:gdLst/>
            <a:ahLst/>
            <a:cxnLst/>
            <a:rect l="l" t="t" r="r" b="b"/>
            <a:pathLst>
              <a:path w="12073700" h="7941525">
                <a:moveTo>
                  <a:pt x="0" y="0"/>
                </a:moveTo>
                <a:lnTo>
                  <a:pt x="12073700" y="0"/>
                </a:lnTo>
                <a:lnTo>
                  <a:pt x="12073700" y="7941525"/>
                </a:lnTo>
                <a:lnTo>
                  <a:pt x="0" y="7941525"/>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562556" y="942975"/>
            <a:ext cx="6124243" cy="811530"/>
          </a:xfrm>
          <a:prstGeom prst="rect">
            <a:avLst/>
          </a:prstGeom>
        </p:spPr>
        <p:txBody>
          <a:bodyPr wrap="square" lIns="0" tIns="0" rIns="0" bIns="0" rtlCol="0" anchor="t">
            <a:spAutoFit/>
          </a:bodyPr>
          <a:lstStyle/>
          <a:p>
            <a:pPr algn="ctr">
              <a:lnSpc>
                <a:spcPts val="6719"/>
              </a:lnSpc>
              <a:spcBef>
                <a:spcPct val="0"/>
              </a:spcBef>
            </a:pPr>
            <a:r>
              <a:rPr lang="en-US" sz="4799" dirty="0" err="1">
                <a:solidFill>
                  <a:srgbClr val="000000"/>
                </a:solidFill>
                <a:latin typeface="Open Sans Extra Bold"/>
                <a:ea typeface="Open Sans Extra Bold"/>
                <a:cs typeface="Open Sans Extra Bold"/>
                <a:sym typeface="Open Sans Extra Bold"/>
              </a:rPr>
              <a:t>Cài</a:t>
            </a:r>
            <a:r>
              <a:rPr lang="en-US" sz="4799" dirty="0">
                <a:solidFill>
                  <a:srgbClr val="000000"/>
                </a:solidFill>
                <a:latin typeface="Open Sans Extra Bold"/>
                <a:ea typeface="Open Sans Extra Bold"/>
                <a:cs typeface="Open Sans Extra Bold"/>
                <a:sym typeface="Open Sans Extra Bold"/>
              </a:rPr>
              <a:t> </a:t>
            </a:r>
            <a:r>
              <a:rPr lang="en-US" sz="4799" dirty="0" err="1">
                <a:solidFill>
                  <a:srgbClr val="000000"/>
                </a:solidFill>
                <a:latin typeface="Open Sans Extra Bold"/>
                <a:ea typeface="Open Sans Extra Bold"/>
                <a:cs typeface="Open Sans Extra Bold"/>
                <a:sym typeface="Open Sans Extra Bold"/>
              </a:rPr>
              <a:t>đặt</a:t>
            </a:r>
            <a:r>
              <a:rPr lang="en-US" sz="4799" dirty="0">
                <a:solidFill>
                  <a:srgbClr val="000000"/>
                </a:solidFill>
                <a:latin typeface="Open Sans Extra Bold"/>
                <a:ea typeface="Open Sans Extra Bold"/>
                <a:cs typeface="Open Sans Extra Bold"/>
                <a:sym typeface="Open Sans Extra Bold"/>
              </a:rPr>
              <a:t> </a:t>
            </a:r>
            <a:r>
              <a:rPr lang="en-US" sz="4799" dirty="0" err="1">
                <a:solidFill>
                  <a:srgbClr val="000000"/>
                </a:solidFill>
                <a:latin typeface="Open Sans Extra Bold"/>
                <a:ea typeface="Open Sans Extra Bold"/>
                <a:cs typeface="Open Sans Extra Bold"/>
                <a:sym typeface="Open Sans Extra Bold"/>
              </a:rPr>
              <a:t>thuật</a:t>
            </a:r>
            <a:r>
              <a:rPr lang="en-US" sz="4799" dirty="0">
                <a:solidFill>
                  <a:srgbClr val="000000"/>
                </a:solidFill>
                <a:latin typeface="Open Sans Extra Bold"/>
                <a:ea typeface="Open Sans Extra Bold"/>
                <a:cs typeface="Open Sans Extra Bold"/>
                <a:sym typeface="Open Sans Extra Bold"/>
              </a:rPr>
              <a:t> </a:t>
            </a:r>
            <a:r>
              <a:rPr lang="en-US" sz="4799" dirty="0" err="1">
                <a:solidFill>
                  <a:srgbClr val="000000"/>
                </a:solidFill>
                <a:latin typeface="Open Sans Extra Bold"/>
                <a:ea typeface="Open Sans Extra Bold"/>
                <a:cs typeface="Open Sans Extra Bold"/>
                <a:sym typeface="Open Sans Extra Bold"/>
              </a:rPr>
              <a:t>toán</a:t>
            </a:r>
            <a:endParaRPr lang="en-US" sz="4799" dirty="0">
              <a:solidFill>
                <a:srgbClr val="000000"/>
              </a:solidFill>
              <a:latin typeface="Open Sans Extra Bold"/>
              <a:ea typeface="Open Sans Extra Bold"/>
              <a:cs typeface="Open Sans Extra Bold"/>
              <a:sym typeface="Open Sans Extra Bold"/>
            </a:endParaRPr>
          </a:p>
        </p:txBody>
      </p:sp>
      <p:sp>
        <p:nvSpPr>
          <p:cNvPr id="6" name="TextBox 6"/>
          <p:cNvSpPr txBox="1"/>
          <p:nvPr/>
        </p:nvSpPr>
        <p:spPr>
          <a:xfrm>
            <a:off x="3909032" y="9497695"/>
            <a:ext cx="10469936" cy="789305"/>
          </a:xfrm>
          <a:prstGeom prst="rect">
            <a:avLst/>
          </a:prstGeom>
        </p:spPr>
        <p:txBody>
          <a:bodyPr lIns="0" tIns="0" rIns="0" bIns="0" rtlCol="0" anchor="t">
            <a:spAutoFit/>
          </a:bodyPr>
          <a:lstStyle/>
          <a:p>
            <a:pPr algn="ctr">
              <a:lnSpc>
                <a:spcPts val="3359"/>
              </a:lnSpc>
            </a:pPr>
            <a:r>
              <a:rPr lang="en-US" sz="2400">
                <a:solidFill>
                  <a:srgbClr val="000000"/>
                </a:solidFill>
                <a:latin typeface="Open Sans Extra Bold"/>
                <a:ea typeface="Open Sans Extra Bold"/>
                <a:cs typeface="Open Sans Extra Bold"/>
                <a:sym typeface="Open Sans Extra Bold"/>
              </a:rPr>
              <a:t>Thuật toán Kmeans </a:t>
            </a:r>
          </a:p>
          <a:p>
            <a:pPr algn="ctr">
              <a:lnSpc>
                <a:spcPts val="3080"/>
              </a:lnSpc>
              <a:spcBef>
                <a:spcPct val="0"/>
              </a:spcBef>
            </a:pPr>
            <a:endParaRPr lang="en-US" sz="2400">
              <a:solidFill>
                <a:srgbClr val="000000"/>
              </a:solidFill>
              <a:latin typeface="Open Sans Extra Bold"/>
              <a:ea typeface="Open Sans Extra Bold"/>
              <a:cs typeface="Open Sans Extra Bold"/>
              <a:sym typeface="Open Sans Extra Bold"/>
            </a:endParaRP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031787" y="5143500"/>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87373" y="1992928"/>
            <a:ext cx="6729803" cy="6729776"/>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046" r="-25046"/>
              </a:stretch>
            </a:blipFill>
          </p:spPr>
          <p:txBody>
            <a:bodyPr/>
            <a:lstStyle/>
            <a:p>
              <a:endParaRPr lang="en-US"/>
            </a:p>
          </p:txBody>
        </p:sp>
      </p:grpSp>
      <p:sp>
        <p:nvSpPr>
          <p:cNvPr id="6" name="Freeform 6"/>
          <p:cNvSpPr/>
          <p:nvPr/>
        </p:nvSpPr>
        <p:spPr>
          <a:xfrm>
            <a:off x="6907080" y="2262034"/>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004910" y="2214409"/>
            <a:ext cx="6726842" cy="2343150"/>
          </a:xfrm>
          <a:prstGeom prst="rect">
            <a:avLst/>
          </a:prstGeom>
        </p:spPr>
        <p:txBody>
          <a:bodyPr lIns="0" tIns="0" rIns="0" bIns="0" rtlCol="0" anchor="t">
            <a:spAutoFit/>
          </a:bodyPr>
          <a:lstStyle/>
          <a:p>
            <a:pPr algn="l">
              <a:lnSpc>
                <a:spcPts val="5759"/>
              </a:lnSpc>
            </a:pPr>
            <a:r>
              <a:rPr lang="en-US" sz="4800" b="1" dirty="0" err="1">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Luồng</a:t>
            </a:r>
            <a:r>
              <a:rPr lang="en-US" sz="4800" b="1" dirty="0">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 </a:t>
            </a:r>
            <a:r>
              <a:rPr lang="en-US" sz="4800" b="1" dirty="0" err="1">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hoạt</a:t>
            </a:r>
            <a:r>
              <a:rPr lang="en-US" sz="4800" b="1" dirty="0">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 </a:t>
            </a:r>
            <a:r>
              <a:rPr lang="en-US" sz="4800" b="1" dirty="0" err="1">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động</a:t>
            </a:r>
            <a:r>
              <a:rPr lang="en-US" sz="4800" b="1" dirty="0">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 </a:t>
            </a:r>
            <a:r>
              <a:rPr lang="en-US" sz="4800" b="1" dirty="0" err="1">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của</a:t>
            </a:r>
            <a:r>
              <a:rPr lang="en-US" sz="4800" b="1" dirty="0">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 </a:t>
            </a:r>
            <a:r>
              <a:rPr lang="en-US" sz="4800" b="1" dirty="0" err="1">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thuật</a:t>
            </a:r>
            <a:r>
              <a:rPr lang="en-US" sz="4800" b="1" dirty="0">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 </a:t>
            </a:r>
            <a:r>
              <a:rPr lang="en-US" sz="4800" b="1" dirty="0" err="1">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toán</a:t>
            </a:r>
            <a:r>
              <a:rPr lang="en-US" sz="4800" b="1" dirty="0">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 </a:t>
            </a:r>
          </a:p>
          <a:p>
            <a:pPr algn="l">
              <a:lnSpc>
                <a:spcPts val="6720"/>
              </a:lnSpc>
            </a:pPr>
            <a:endParaRPr lang="en-US" sz="4800" b="1" dirty="0">
              <a:solidFill>
                <a:srgbClr val="171616"/>
              </a:solidFill>
              <a:latin typeface="Poppins Bold"/>
              <a:ea typeface="Poppins Bold"/>
              <a:cs typeface="Poppins Bold"/>
              <a:sym typeface="Poppins Bold"/>
            </a:endParaRPr>
          </a:p>
        </p:txBody>
      </p:sp>
      <p:sp>
        <p:nvSpPr>
          <p:cNvPr id="8" name="TextBox 8"/>
          <p:cNvSpPr txBox="1"/>
          <p:nvPr/>
        </p:nvSpPr>
        <p:spPr>
          <a:xfrm>
            <a:off x="10004910" y="4024258"/>
            <a:ext cx="7254390" cy="4471670"/>
          </a:xfrm>
          <a:prstGeom prst="rect">
            <a:avLst/>
          </a:prstGeom>
        </p:spPr>
        <p:txBody>
          <a:bodyPr lIns="0" tIns="0" rIns="0" bIns="0" rtlCol="0" anchor="t">
            <a:spAutoFit/>
          </a:bodyPr>
          <a:lstStyle/>
          <a:p>
            <a:pPr algn="l">
              <a:lnSpc>
                <a:spcPts val="4480"/>
              </a:lnSpc>
              <a:spcBef>
                <a:spcPct val="0"/>
              </a:spcBef>
            </a:pPr>
            <a:r>
              <a:rPr lang="en-US" sz="3200" b="1" dirty="0">
                <a:solidFill>
                  <a:srgbClr val="171616"/>
                </a:solidFill>
                <a:latin typeface="Open Sans Extra Bold"/>
                <a:ea typeface="Open Sans Extra Bold"/>
                <a:cs typeface="Open Sans Extra Bold"/>
                <a:sym typeface="Open Sans Extra Bold"/>
              </a:rPr>
              <a:t>​1.Khởi </a:t>
            </a:r>
            <a:r>
              <a:rPr lang="en-US" sz="3200" b="1" dirty="0" err="1">
                <a:solidFill>
                  <a:srgbClr val="171616"/>
                </a:solidFill>
                <a:latin typeface="Open Sans Extra Bold"/>
                <a:ea typeface="Open Sans Extra Bold"/>
                <a:cs typeface="Open Sans Extra Bold"/>
                <a:sym typeface="Open Sans Extra Bold"/>
              </a:rPr>
              <a:t>tạo</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giá</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trị</a:t>
            </a:r>
            <a:r>
              <a:rPr lang="en-US" sz="3200" b="1" dirty="0">
                <a:solidFill>
                  <a:srgbClr val="171616"/>
                </a:solidFill>
                <a:latin typeface="Open Sans Extra Bold"/>
                <a:ea typeface="Open Sans Extra Bold"/>
                <a:cs typeface="Open Sans Extra Bold"/>
                <a:sym typeface="Open Sans Extra Bold"/>
              </a:rPr>
              <a:t> k (</a:t>
            </a:r>
            <a:r>
              <a:rPr lang="en-US" sz="3200" b="1" dirty="0" err="1">
                <a:solidFill>
                  <a:srgbClr val="171616"/>
                </a:solidFill>
                <a:latin typeface="Open Sans Extra Bold"/>
                <a:ea typeface="Open Sans Extra Bold"/>
                <a:cs typeface="Open Sans Extra Bold"/>
                <a:sym typeface="Open Sans Extra Bold"/>
              </a:rPr>
              <a:t>số</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cụm</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và</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các</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tham</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số</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chung</a:t>
            </a:r>
            <a:r>
              <a:rPr lang="en-US" sz="3200" b="1" dirty="0">
                <a:solidFill>
                  <a:srgbClr val="171616"/>
                </a:solidFill>
                <a:latin typeface="Open Sans Extra Bold"/>
                <a:ea typeface="Open Sans Extra Bold"/>
                <a:cs typeface="Open Sans Extra Bold"/>
                <a:sym typeface="Open Sans Extra Bold"/>
              </a:rPr>
              <a:t> </a:t>
            </a:r>
          </a:p>
          <a:p>
            <a:pPr algn="l">
              <a:lnSpc>
                <a:spcPts val="4480"/>
              </a:lnSpc>
              <a:spcBef>
                <a:spcPct val="0"/>
              </a:spcBef>
            </a:pPr>
            <a:endParaRPr lang="en-US" sz="3200" b="1" dirty="0">
              <a:solidFill>
                <a:srgbClr val="171616"/>
              </a:solidFill>
              <a:latin typeface="Open Sans Extra Bold"/>
              <a:ea typeface="Open Sans Extra Bold"/>
              <a:cs typeface="Open Sans Extra Bold"/>
              <a:sym typeface="Open Sans Extra Bold"/>
            </a:endParaRPr>
          </a:p>
          <a:p>
            <a:pPr algn="l">
              <a:lnSpc>
                <a:spcPts val="4480"/>
              </a:lnSpc>
              <a:spcBef>
                <a:spcPct val="0"/>
              </a:spcBef>
            </a:pPr>
            <a:r>
              <a:rPr lang="en-US" sz="3200" b="1" dirty="0">
                <a:solidFill>
                  <a:srgbClr val="171616"/>
                </a:solidFill>
                <a:latin typeface="Open Sans Extra Bold"/>
                <a:ea typeface="Open Sans Extra Bold"/>
                <a:cs typeface="Open Sans Extra Bold"/>
                <a:sym typeface="Open Sans Extra Bold"/>
              </a:rPr>
              <a:t>2. </a:t>
            </a:r>
            <a:r>
              <a:rPr lang="en-US" sz="3200" b="1" dirty="0" err="1">
                <a:solidFill>
                  <a:srgbClr val="171616"/>
                </a:solidFill>
                <a:latin typeface="Open Sans Extra Bold"/>
                <a:ea typeface="Open Sans Extra Bold"/>
                <a:cs typeface="Open Sans Extra Bold"/>
                <a:sym typeface="Open Sans Extra Bold"/>
              </a:rPr>
              <a:t>Khởi</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tạo</a:t>
            </a:r>
            <a:r>
              <a:rPr lang="en-US" sz="3200" b="1" dirty="0">
                <a:solidFill>
                  <a:srgbClr val="171616"/>
                </a:solidFill>
                <a:latin typeface="Open Sans Extra Bold"/>
                <a:ea typeface="Open Sans Extra Bold"/>
                <a:cs typeface="Open Sans Extra Bold"/>
                <a:sym typeface="Open Sans Extra Bold"/>
              </a:rPr>
              <a:t> centroid </a:t>
            </a:r>
            <a:r>
              <a:rPr lang="en-US" sz="3200" b="1" dirty="0" err="1">
                <a:solidFill>
                  <a:srgbClr val="171616"/>
                </a:solidFill>
                <a:latin typeface="Open Sans Extra Bold"/>
                <a:ea typeface="Open Sans Extra Bold"/>
                <a:cs typeface="Open Sans Extra Bold"/>
                <a:sym typeface="Open Sans Extra Bold"/>
              </a:rPr>
              <a:t>và</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lặp</a:t>
            </a:r>
            <a:r>
              <a:rPr lang="en-US" sz="3200" b="1" dirty="0">
                <a:solidFill>
                  <a:srgbClr val="171616"/>
                </a:solidFill>
                <a:latin typeface="Open Sans Extra Bold"/>
                <a:ea typeface="Open Sans Extra Bold"/>
                <a:cs typeface="Open Sans Extra Bold"/>
                <a:sym typeface="Open Sans Extra Bold"/>
              </a:rPr>
              <a:t> qua </a:t>
            </a:r>
            <a:r>
              <a:rPr lang="en-US" sz="3200" b="1" dirty="0" err="1">
                <a:solidFill>
                  <a:srgbClr val="171616"/>
                </a:solidFill>
                <a:latin typeface="Open Sans Extra Bold"/>
                <a:ea typeface="Open Sans Extra Bold"/>
                <a:cs typeface="Open Sans Extra Bold"/>
                <a:sym typeface="Open Sans Extra Bold"/>
              </a:rPr>
              <a:t>các</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giá</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trị</a:t>
            </a:r>
            <a:r>
              <a:rPr lang="en-US" sz="3200" b="1" dirty="0">
                <a:solidFill>
                  <a:srgbClr val="171616"/>
                </a:solidFill>
                <a:latin typeface="Open Sans Extra Bold"/>
                <a:ea typeface="Open Sans Extra Bold"/>
                <a:cs typeface="Open Sans Extra Bold"/>
                <a:sym typeface="Open Sans Extra Bold"/>
              </a:rPr>
              <a:t> k </a:t>
            </a:r>
          </a:p>
          <a:p>
            <a:pPr algn="l">
              <a:lnSpc>
                <a:spcPts val="4480"/>
              </a:lnSpc>
              <a:spcBef>
                <a:spcPct val="0"/>
              </a:spcBef>
            </a:pPr>
            <a:endParaRPr lang="en-US" sz="3200" b="1" dirty="0">
              <a:solidFill>
                <a:srgbClr val="171616"/>
              </a:solidFill>
              <a:latin typeface="Open Sans Extra Bold"/>
              <a:ea typeface="Open Sans Extra Bold"/>
              <a:cs typeface="Open Sans Extra Bold"/>
              <a:sym typeface="Open Sans Extra Bold"/>
            </a:endParaRPr>
          </a:p>
          <a:p>
            <a:pPr algn="l">
              <a:lnSpc>
                <a:spcPts val="4480"/>
              </a:lnSpc>
              <a:spcBef>
                <a:spcPct val="0"/>
              </a:spcBef>
            </a:pPr>
            <a:r>
              <a:rPr lang="en-US" sz="3200" b="1" dirty="0">
                <a:solidFill>
                  <a:srgbClr val="171616"/>
                </a:solidFill>
                <a:latin typeface="Open Sans Extra Bold"/>
                <a:ea typeface="Open Sans Extra Bold"/>
                <a:cs typeface="Open Sans Extra Bold"/>
                <a:sym typeface="Open Sans Extra Bold"/>
              </a:rPr>
              <a:t>3. </a:t>
            </a:r>
            <a:r>
              <a:rPr lang="en-US" sz="3200" b="1" dirty="0" err="1">
                <a:solidFill>
                  <a:srgbClr val="171616"/>
                </a:solidFill>
                <a:latin typeface="Open Sans Extra Bold"/>
                <a:ea typeface="Open Sans Extra Bold"/>
                <a:cs typeface="Open Sans Extra Bold"/>
                <a:sym typeface="Open Sans Extra Bold"/>
              </a:rPr>
              <a:t>Thuật</a:t>
            </a:r>
            <a:r>
              <a:rPr lang="en-US" sz="3200" b="1" dirty="0">
                <a:solidFill>
                  <a:srgbClr val="171616"/>
                </a:solidFill>
                <a:latin typeface="Open Sans Extra Bold"/>
                <a:ea typeface="Open Sans Extra Bold"/>
                <a:cs typeface="Open Sans Extra Bold"/>
                <a:sym typeface="Open Sans Extra Bold"/>
              </a:rPr>
              <a:t> </a:t>
            </a:r>
            <a:r>
              <a:rPr lang="en-US" sz="3200" b="1" dirty="0" err="1">
                <a:solidFill>
                  <a:srgbClr val="171616"/>
                </a:solidFill>
                <a:latin typeface="Open Sans Extra Bold"/>
                <a:ea typeface="Open Sans Extra Bold"/>
                <a:cs typeface="Open Sans Extra Bold"/>
                <a:sym typeface="Open Sans Extra Bold"/>
              </a:rPr>
              <a:t>toán</a:t>
            </a:r>
            <a:r>
              <a:rPr lang="en-US" sz="3200" b="1" dirty="0">
                <a:solidFill>
                  <a:srgbClr val="171616"/>
                </a:solidFill>
                <a:latin typeface="Open Sans Extra Bold"/>
                <a:ea typeface="Open Sans Extra Bold"/>
                <a:cs typeface="Open Sans Extra Bold"/>
                <a:sym typeface="Open Sans Extra Bold"/>
              </a:rPr>
              <a:t> K-Means </a:t>
            </a:r>
          </a:p>
          <a:p>
            <a:pPr algn="l">
              <a:lnSpc>
                <a:spcPts val="4480"/>
              </a:lnSpc>
              <a:spcBef>
                <a:spcPct val="0"/>
              </a:spcBef>
            </a:pPr>
            <a:endParaRPr lang="en-US" sz="3200" b="1" dirty="0">
              <a:solidFill>
                <a:srgbClr val="171616"/>
              </a:solidFill>
              <a:latin typeface="Open Sans Extra Bold"/>
              <a:ea typeface="Open Sans Extra Bold"/>
              <a:cs typeface="Open Sans Extra Bold"/>
              <a:sym typeface="Open Sans Extra Bold"/>
            </a:endParaRP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71616"/>
                </a:solidFill>
                <a:latin typeface="Noto Serif Display"/>
                <a:ea typeface="Noto Serif Display"/>
                <a:cs typeface="Noto Serif Display"/>
                <a:sym typeface="Noto Serif Display"/>
              </a:rPr>
              <a:t>39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3"/>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275584" y="1876181"/>
            <a:ext cx="13736831" cy="6534637"/>
            <a:chOff x="0" y="0"/>
            <a:chExt cx="3617931" cy="1721057"/>
          </a:xfrm>
        </p:grpSpPr>
        <p:sp>
          <p:nvSpPr>
            <p:cNvPr id="7" name="Freeform 7"/>
            <p:cNvSpPr/>
            <p:nvPr/>
          </p:nvSpPr>
          <p:spPr>
            <a:xfrm>
              <a:off x="0" y="0"/>
              <a:ext cx="3617931" cy="1721057"/>
            </a:xfrm>
            <a:custGeom>
              <a:avLst/>
              <a:gdLst/>
              <a:ahLst/>
              <a:cxnLst/>
              <a:rect l="l" t="t" r="r" b="b"/>
              <a:pathLst>
                <a:path w="3617931" h="1721057">
                  <a:moveTo>
                    <a:pt x="0" y="0"/>
                  </a:moveTo>
                  <a:lnTo>
                    <a:pt x="3617931" y="0"/>
                  </a:lnTo>
                  <a:lnTo>
                    <a:pt x="3617931" y="1721057"/>
                  </a:lnTo>
                  <a:lnTo>
                    <a:pt x="0" y="1721057"/>
                  </a:lnTo>
                  <a:close/>
                </a:path>
              </a:pathLst>
            </a:custGeom>
            <a:solidFill>
              <a:srgbClr val="145DA0"/>
            </a:solidFill>
            <a:ln cap="sq">
              <a:noFill/>
              <a:prstDash val="solid"/>
              <a:miter/>
            </a:ln>
          </p:spPr>
          <p:txBody>
            <a:bodyPr/>
            <a:lstStyle/>
            <a:p>
              <a:endParaRPr lang="en-US"/>
            </a:p>
          </p:txBody>
        </p:sp>
        <p:sp>
          <p:nvSpPr>
            <p:cNvPr id="8" name="TextBox 8"/>
            <p:cNvSpPr txBox="1"/>
            <p:nvPr/>
          </p:nvSpPr>
          <p:spPr>
            <a:xfrm>
              <a:off x="0" y="-38100"/>
              <a:ext cx="3617931" cy="175915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4493365" y="2884443"/>
            <a:ext cx="9301269" cy="1139989"/>
          </a:xfrm>
          <a:prstGeom prst="rect">
            <a:avLst/>
          </a:prstGeom>
        </p:spPr>
        <p:txBody>
          <a:bodyPr lIns="0" tIns="0" rIns="0" bIns="0" rtlCol="0" anchor="t">
            <a:spAutoFit/>
          </a:bodyPr>
          <a:lstStyle/>
          <a:p>
            <a:pPr marL="0" lvl="0" indent="0" algn="ctr">
              <a:lnSpc>
                <a:spcPts val="9386"/>
              </a:lnSpc>
              <a:spcBef>
                <a:spcPct val="0"/>
              </a:spcBef>
            </a:pPr>
            <a:r>
              <a:rPr lang="en-US" sz="6704">
                <a:solidFill>
                  <a:srgbClr val="FDFDFD"/>
                </a:solidFill>
                <a:latin typeface="Open Sans Extra Bold"/>
                <a:ea typeface="Open Sans Extra Bold"/>
                <a:cs typeface="Open Sans Extra Bold"/>
                <a:sym typeface="Open Sans Extra Bold"/>
              </a:rPr>
              <a:t>LÝ DO CHỌN ĐỀ TÀI</a:t>
            </a:r>
          </a:p>
        </p:txBody>
      </p:sp>
      <p:sp>
        <p:nvSpPr>
          <p:cNvPr id="10" name="TextBox 10"/>
          <p:cNvSpPr txBox="1"/>
          <p:nvPr/>
        </p:nvSpPr>
        <p:spPr>
          <a:xfrm>
            <a:off x="2680582" y="4675978"/>
            <a:ext cx="12926835" cy="3029733"/>
          </a:xfrm>
          <a:prstGeom prst="rect">
            <a:avLst/>
          </a:prstGeom>
        </p:spPr>
        <p:txBody>
          <a:bodyPr lIns="0" tIns="0" rIns="0" bIns="0" rtlCol="0" anchor="t">
            <a:spAutoFit/>
          </a:bodyPr>
          <a:lstStyle/>
          <a:p>
            <a:pPr algn="just">
              <a:lnSpc>
                <a:spcPts val="4050"/>
              </a:lnSpc>
              <a:spcBef>
                <a:spcPct val="0"/>
              </a:spcBef>
            </a:pPr>
            <a:r>
              <a:rPr lang="en-US" sz="2893" spc="-57">
                <a:solidFill>
                  <a:srgbClr val="FDFDFD"/>
                </a:solidFill>
                <a:latin typeface="Poppins"/>
                <a:ea typeface="Poppins"/>
                <a:cs typeface="Poppins"/>
                <a:sym typeface="Poppins"/>
              </a:rPr>
              <a:t> Phân   cụm   khách   hàng  là  một   trong   những   phương   pháp   phân   tích   dữ   liệu   phổ   biến ,  giúp   các   doanh   nghiệp   khai   thác   tối   đa   giá   trị   từ   dữ   liệu   khách   hàng .  Bằng   cách   nhóm   các   khách   hàng  có  đặc   điểm   hoặc   hành  vi  tương   tự  lại với  nhau ,  doanh   nghiệp  có  thể   áp   dụng   các   chiến   lược   quản   lý   và   phát   triển   hiệu   quả   hơn </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DFDFD"/>
                </a:solidFill>
                <a:latin typeface="Noto Serif Display"/>
                <a:ea typeface="Noto Serif Display"/>
                <a:cs typeface="Noto Serif Display"/>
                <a:sym typeface="Noto Serif Display"/>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031787" y="5143500"/>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87373" y="1992928"/>
            <a:ext cx="6729803" cy="6729776"/>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046" r="-25046"/>
              </a:stretch>
            </a:blipFill>
          </p:spPr>
          <p:txBody>
            <a:bodyPr/>
            <a:lstStyle/>
            <a:p>
              <a:endParaRPr lang="en-US"/>
            </a:p>
          </p:txBody>
        </p:sp>
      </p:grpSp>
      <p:sp>
        <p:nvSpPr>
          <p:cNvPr id="6" name="Freeform 6"/>
          <p:cNvSpPr/>
          <p:nvPr/>
        </p:nvSpPr>
        <p:spPr>
          <a:xfrm>
            <a:off x="6907080" y="2262034"/>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004910" y="2204884"/>
            <a:ext cx="7808610" cy="859210"/>
          </a:xfrm>
          <a:prstGeom prst="rect">
            <a:avLst/>
          </a:prstGeom>
        </p:spPr>
        <p:txBody>
          <a:bodyPr lIns="0" tIns="0" rIns="0" bIns="0" rtlCol="0" anchor="t">
            <a:spAutoFit/>
          </a:bodyPr>
          <a:lstStyle/>
          <a:p>
            <a:pPr algn="l">
              <a:lnSpc>
                <a:spcPts val="6720"/>
              </a:lnSpc>
            </a:pPr>
            <a:r>
              <a:rPr lang="en-US" sz="5600" b="1" dirty="0">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Trong </a:t>
            </a:r>
            <a:r>
              <a:rPr lang="en-US" sz="5600" b="1" dirty="0" err="1">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mỗi</a:t>
            </a:r>
            <a:r>
              <a:rPr lang="en-US" sz="5600" b="1" dirty="0">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 </a:t>
            </a:r>
            <a:r>
              <a:rPr lang="en-US" sz="5600" b="1" dirty="0" err="1">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vòng</a:t>
            </a:r>
            <a:r>
              <a:rPr lang="en-US" sz="5600" b="1" dirty="0">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 </a:t>
            </a:r>
            <a:r>
              <a:rPr lang="en-US" sz="5600" b="1" dirty="0" err="1">
                <a:solidFill>
                  <a:srgbClr val="171616"/>
                </a:solidFill>
                <a:latin typeface="Open Sans Extra Bold" panose="020B0604020202020204" charset="0"/>
                <a:ea typeface="Open Sans Extra Bold" panose="020B0604020202020204" charset="0"/>
                <a:cs typeface="Open Sans Extra Bold" panose="020B0604020202020204" charset="0"/>
                <a:sym typeface="Poppins Bold"/>
              </a:rPr>
              <a:t>lặp</a:t>
            </a:r>
            <a:endParaRPr lang="en-US" sz="5600" b="1" dirty="0">
              <a:solidFill>
                <a:srgbClr val="171616"/>
              </a:solidFill>
              <a:latin typeface="Open Sans Extra Bold" panose="020B0604020202020204" charset="0"/>
              <a:ea typeface="Open Sans Extra Bold" panose="020B0604020202020204" charset="0"/>
              <a:cs typeface="Open Sans Extra Bold" panose="020B0604020202020204" charset="0"/>
              <a:sym typeface="Poppins Bold"/>
            </a:endParaRPr>
          </a:p>
        </p:txBody>
      </p:sp>
      <p:sp>
        <p:nvSpPr>
          <p:cNvPr id="8" name="TextBox 8"/>
          <p:cNvSpPr txBox="1"/>
          <p:nvPr/>
        </p:nvSpPr>
        <p:spPr>
          <a:xfrm>
            <a:off x="10004910" y="4377963"/>
            <a:ext cx="7254390" cy="3347720"/>
          </a:xfrm>
          <a:prstGeom prst="rect">
            <a:avLst/>
          </a:prstGeom>
        </p:spPr>
        <p:txBody>
          <a:bodyPr lIns="0" tIns="0" rIns="0" bIns="0" rtlCol="0" anchor="t">
            <a:spAutoFit/>
          </a:bodyPr>
          <a:lstStyle/>
          <a:p>
            <a:pPr algn="l">
              <a:lnSpc>
                <a:spcPts val="4480"/>
              </a:lnSpc>
              <a:spcBef>
                <a:spcPct val="0"/>
              </a:spcBef>
            </a:pPr>
            <a:r>
              <a:rPr lang="en-US" sz="3200" b="1">
                <a:solidFill>
                  <a:srgbClr val="171616"/>
                </a:solidFill>
                <a:latin typeface="Open Sans Extra Bold"/>
                <a:ea typeface="Open Sans Extra Bold"/>
                <a:cs typeface="Open Sans Extra Bold"/>
                <a:sym typeface="Open Sans Extra Bold"/>
              </a:rPr>
              <a:t>1. ​Gán mỗi điểm vào cụm gần nhất </a:t>
            </a:r>
          </a:p>
          <a:p>
            <a:pPr algn="l">
              <a:lnSpc>
                <a:spcPts val="4480"/>
              </a:lnSpc>
              <a:spcBef>
                <a:spcPct val="0"/>
              </a:spcBef>
            </a:pPr>
            <a:endParaRPr lang="en-US" sz="3200" b="1">
              <a:solidFill>
                <a:srgbClr val="171616"/>
              </a:solidFill>
              <a:latin typeface="Open Sans Extra Bold"/>
              <a:ea typeface="Open Sans Extra Bold"/>
              <a:cs typeface="Open Sans Extra Bold"/>
              <a:sym typeface="Open Sans Extra Bold"/>
            </a:endParaRPr>
          </a:p>
          <a:p>
            <a:pPr algn="l">
              <a:lnSpc>
                <a:spcPts val="4480"/>
              </a:lnSpc>
              <a:spcBef>
                <a:spcPct val="0"/>
              </a:spcBef>
            </a:pPr>
            <a:r>
              <a:rPr lang="en-US" sz="3200" b="1">
                <a:solidFill>
                  <a:srgbClr val="171616"/>
                </a:solidFill>
                <a:latin typeface="Open Sans Extra Bold"/>
                <a:ea typeface="Open Sans Extra Bold"/>
                <a:cs typeface="Open Sans Extra Bold"/>
                <a:sym typeface="Open Sans Extra Bold"/>
              </a:rPr>
              <a:t>2. ​Cập nhật centroid </a:t>
            </a:r>
          </a:p>
          <a:p>
            <a:pPr algn="l">
              <a:lnSpc>
                <a:spcPts val="4480"/>
              </a:lnSpc>
              <a:spcBef>
                <a:spcPct val="0"/>
              </a:spcBef>
            </a:pPr>
            <a:endParaRPr lang="en-US" sz="3200" b="1">
              <a:solidFill>
                <a:srgbClr val="171616"/>
              </a:solidFill>
              <a:latin typeface="Open Sans Extra Bold"/>
              <a:ea typeface="Open Sans Extra Bold"/>
              <a:cs typeface="Open Sans Extra Bold"/>
              <a:sym typeface="Open Sans Extra Bold"/>
            </a:endParaRPr>
          </a:p>
          <a:p>
            <a:pPr algn="l">
              <a:lnSpc>
                <a:spcPts val="4480"/>
              </a:lnSpc>
              <a:spcBef>
                <a:spcPct val="0"/>
              </a:spcBef>
            </a:pPr>
            <a:r>
              <a:rPr lang="en-US" sz="3200" b="1">
                <a:solidFill>
                  <a:srgbClr val="171616"/>
                </a:solidFill>
                <a:latin typeface="Open Sans Extra Bold"/>
                <a:ea typeface="Open Sans Extra Bold"/>
                <a:cs typeface="Open Sans Extra Bold"/>
                <a:sym typeface="Open Sans Extra Bold"/>
              </a:rPr>
              <a:t>3. Kiểm tra hội tụ </a:t>
            </a:r>
          </a:p>
          <a:p>
            <a:pPr algn="l">
              <a:lnSpc>
                <a:spcPts val="4480"/>
              </a:lnSpc>
              <a:spcBef>
                <a:spcPct val="0"/>
              </a:spcBef>
            </a:pPr>
            <a:endParaRPr lang="en-US" sz="3200" b="1">
              <a:solidFill>
                <a:srgbClr val="171616"/>
              </a:solidFill>
              <a:latin typeface="Open Sans Extra Bold"/>
              <a:ea typeface="Open Sans Extra Bold"/>
              <a:cs typeface="Open Sans Extra Bold"/>
              <a:sym typeface="Open Sans Extra Bold"/>
            </a:endParaRP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71616"/>
                </a:solidFill>
                <a:latin typeface="Noto Serif Display"/>
                <a:ea typeface="Noto Serif Display"/>
                <a:cs typeface="Noto Serif Display"/>
                <a:sym typeface="Noto Serif Display"/>
              </a:rPr>
              <a:t>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2400" y="-125788"/>
            <a:ext cx="18288000" cy="756959"/>
            <a:chOff x="0" y="0"/>
            <a:chExt cx="4816593" cy="199364"/>
          </a:xfrm>
        </p:grpSpPr>
        <p:sp>
          <p:nvSpPr>
            <p:cNvPr id="3" name="Freeform 3"/>
            <p:cNvSpPr/>
            <p:nvPr/>
          </p:nvSpPr>
          <p:spPr>
            <a:xfrm>
              <a:off x="0" y="0"/>
              <a:ext cx="4816592" cy="199364"/>
            </a:xfrm>
            <a:custGeom>
              <a:avLst/>
              <a:gdLst/>
              <a:ahLst/>
              <a:cxnLst/>
              <a:rect l="l" t="t" r="r" b="b"/>
              <a:pathLst>
                <a:path w="4816592" h="199364">
                  <a:moveTo>
                    <a:pt x="0" y="0"/>
                  </a:moveTo>
                  <a:lnTo>
                    <a:pt x="4816592" y="0"/>
                  </a:lnTo>
                  <a:lnTo>
                    <a:pt x="4816592" y="199364"/>
                  </a:lnTo>
                  <a:lnTo>
                    <a:pt x="0" y="199364"/>
                  </a:lnTo>
                  <a:close/>
                </a:path>
              </a:pathLst>
            </a:custGeom>
            <a:solidFill>
              <a:srgbClr val="5B98BA"/>
            </a:solidFill>
            <a:ln cap="sq">
              <a:noFill/>
              <a:prstDash val="solid"/>
              <a:miter/>
            </a:ln>
          </p:spPr>
          <p:txBody>
            <a:bodyPr/>
            <a:lstStyle/>
            <a:p>
              <a:endParaRPr lang="en-US"/>
            </a:p>
          </p:txBody>
        </p:sp>
        <p:sp>
          <p:nvSpPr>
            <p:cNvPr id="4" name="TextBox 4"/>
            <p:cNvSpPr txBox="1"/>
            <p:nvPr/>
          </p:nvSpPr>
          <p:spPr>
            <a:xfrm>
              <a:off x="0" y="-38100"/>
              <a:ext cx="4816593" cy="23746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173118" y="9530041"/>
            <a:ext cx="15114882" cy="756959"/>
            <a:chOff x="0" y="0"/>
            <a:chExt cx="3980874" cy="199364"/>
          </a:xfrm>
        </p:grpSpPr>
        <p:sp>
          <p:nvSpPr>
            <p:cNvPr id="6" name="Freeform 6"/>
            <p:cNvSpPr/>
            <p:nvPr/>
          </p:nvSpPr>
          <p:spPr>
            <a:xfrm>
              <a:off x="0" y="0"/>
              <a:ext cx="3980874" cy="199364"/>
            </a:xfrm>
            <a:custGeom>
              <a:avLst/>
              <a:gdLst/>
              <a:ahLst/>
              <a:cxnLst/>
              <a:rect l="l" t="t" r="r" b="b"/>
              <a:pathLst>
                <a:path w="3980874" h="199364">
                  <a:moveTo>
                    <a:pt x="0" y="0"/>
                  </a:moveTo>
                  <a:lnTo>
                    <a:pt x="3980874" y="0"/>
                  </a:lnTo>
                  <a:lnTo>
                    <a:pt x="3980874" y="199364"/>
                  </a:lnTo>
                  <a:lnTo>
                    <a:pt x="0" y="199364"/>
                  </a:lnTo>
                  <a:close/>
                </a:path>
              </a:pathLst>
            </a:custGeom>
            <a:solidFill>
              <a:srgbClr val="5B98BA"/>
            </a:solidFill>
            <a:ln cap="sq">
              <a:noFill/>
              <a:prstDash val="solid"/>
              <a:miter/>
            </a:ln>
          </p:spPr>
          <p:txBody>
            <a:bodyPr/>
            <a:lstStyle/>
            <a:p>
              <a:endParaRPr lang="en-US"/>
            </a:p>
          </p:txBody>
        </p:sp>
        <p:sp>
          <p:nvSpPr>
            <p:cNvPr id="7" name="TextBox 7"/>
            <p:cNvSpPr txBox="1"/>
            <p:nvPr/>
          </p:nvSpPr>
          <p:spPr>
            <a:xfrm>
              <a:off x="0" y="-38100"/>
              <a:ext cx="3980874" cy="23746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9397730" y="1028700"/>
            <a:ext cx="7191843" cy="8501341"/>
          </a:xfrm>
          <a:custGeom>
            <a:avLst/>
            <a:gdLst/>
            <a:ahLst/>
            <a:cxnLst/>
            <a:rect l="l" t="t" r="r" b="b"/>
            <a:pathLst>
              <a:path w="7191843" h="8501341">
                <a:moveTo>
                  <a:pt x="0" y="0"/>
                </a:moveTo>
                <a:lnTo>
                  <a:pt x="7191843" y="0"/>
                </a:lnTo>
                <a:lnTo>
                  <a:pt x="7191843" y="8501341"/>
                </a:lnTo>
                <a:lnTo>
                  <a:pt x="0" y="8501341"/>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400633" y="2373443"/>
            <a:ext cx="7880985" cy="811530"/>
          </a:xfrm>
          <a:prstGeom prst="rect">
            <a:avLst/>
          </a:prstGeom>
        </p:spPr>
        <p:txBody>
          <a:bodyPr lIns="0" tIns="0" rIns="0" bIns="0" rtlCol="0" anchor="t">
            <a:spAutoFit/>
          </a:bodyPr>
          <a:lstStyle/>
          <a:p>
            <a:pPr algn="ctr">
              <a:lnSpc>
                <a:spcPts val="6719"/>
              </a:lnSpc>
              <a:spcBef>
                <a:spcPct val="0"/>
              </a:spcBef>
            </a:pPr>
            <a:r>
              <a:rPr lang="en-US" sz="4800" b="1" dirty="0">
                <a:solidFill>
                  <a:srgbClr val="000000"/>
                </a:solidFill>
                <a:latin typeface="Open Sans Extra Bold"/>
                <a:ea typeface="Open Sans Extra Bold"/>
                <a:cs typeface="Open Sans Extra Bold"/>
                <a:sym typeface="Open Sans Extra Bold"/>
              </a:rPr>
              <a:t>Song </a:t>
            </a:r>
            <a:r>
              <a:rPr lang="en-US" sz="4800" b="1" dirty="0" err="1">
                <a:solidFill>
                  <a:srgbClr val="000000"/>
                </a:solidFill>
                <a:latin typeface="Open Sans Extra Bold"/>
                <a:ea typeface="Open Sans Extra Bold"/>
                <a:cs typeface="Open Sans Extra Bold"/>
                <a:sym typeface="Open Sans Extra Bold"/>
              </a:rPr>
              <a:t>song</a:t>
            </a:r>
            <a:r>
              <a:rPr lang="en-US" sz="4800" b="1" dirty="0">
                <a:solidFill>
                  <a:srgbClr val="000000"/>
                </a:solidFill>
                <a:latin typeface="Open Sans Extra Bold"/>
                <a:ea typeface="Open Sans Extra Bold"/>
                <a:cs typeface="Open Sans Extra Bold"/>
                <a:sym typeface="Open Sans Extra Bold"/>
              </a:rPr>
              <a:t> </a:t>
            </a:r>
            <a:r>
              <a:rPr lang="en-US" sz="4800" b="1" dirty="0" err="1">
                <a:solidFill>
                  <a:srgbClr val="000000"/>
                </a:solidFill>
                <a:latin typeface="Open Sans Extra Bold"/>
                <a:ea typeface="Open Sans Extra Bold"/>
                <a:cs typeface="Open Sans Extra Bold"/>
                <a:sym typeface="Open Sans Extra Bold"/>
              </a:rPr>
              <a:t>hóa</a:t>
            </a:r>
            <a:r>
              <a:rPr lang="en-US" sz="4800" b="1" dirty="0">
                <a:solidFill>
                  <a:srgbClr val="000000"/>
                </a:solidFill>
                <a:latin typeface="Open Sans Extra Bold"/>
                <a:ea typeface="Open Sans Extra Bold"/>
                <a:cs typeface="Open Sans Extra Bold"/>
                <a:sym typeface="Open Sans Extra Bold"/>
              </a:rPr>
              <a:t> </a:t>
            </a:r>
            <a:r>
              <a:rPr lang="en-US" sz="4800" b="1" dirty="0" err="1">
                <a:solidFill>
                  <a:srgbClr val="000000"/>
                </a:solidFill>
                <a:latin typeface="Open Sans Extra Bold"/>
                <a:ea typeface="Open Sans Extra Bold"/>
                <a:cs typeface="Open Sans Extra Bold"/>
                <a:sym typeface="Open Sans Extra Bold"/>
              </a:rPr>
              <a:t>giải</a:t>
            </a:r>
            <a:r>
              <a:rPr lang="en-US" sz="4800" b="1" dirty="0">
                <a:solidFill>
                  <a:srgbClr val="000000"/>
                </a:solidFill>
                <a:latin typeface="Open Sans Extra Bold"/>
                <a:ea typeface="Open Sans Extra Bold"/>
                <a:cs typeface="Open Sans Extra Bold"/>
                <a:sym typeface="Open Sans Extra Bold"/>
              </a:rPr>
              <a:t> </a:t>
            </a:r>
            <a:r>
              <a:rPr lang="en-US" sz="4800" b="1" dirty="0" err="1">
                <a:solidFill>
                  <a:srgbClr val="000000"/>
                </a:solidFill>
                <a:latin typeface="Open Sans Extra Bold"/>
                <a:ea typeface="Open Sans Extra Bold"/>
                <a:cs typeface="Open Sans Extra Bold"/>
                <a:sym typeface="Open Sans Extra Bold"/>
              </a:rPr>
              <a:t>thuật</a:t>
            </a:r>
            <a:r>
              <a:rPr lang="en-US" sz="4800" b="1" dirty="0">
                <a:solidFill>
                  <a:srgbClr val="000000"/>
                </a:solidFill>
                <a:latin typeface="Open Sans Extra Bold"/>
                <a:ea typeface="Open Sans Extra Bold"/>
                <a:cs typeface="Open Sans Extra Bold"/>
                <a:sym typeface="Open Sans Extra Bold"/>
              </a:rPr>
              <a:t> </a:t>
            </a:r>
          </a:p>
        </p:txBody>
      </p:sp>
      <p:sp>
        <p:nvSpPr>
          <p:cNvPr id="11" name="TextBox 11"/>
          <p:cNvSpPr txBox="1"/>
          <p:nvPr/>
        </p:nvSpPr>
        <p:spPr>
          <a:xfrm>
            <a:off x="9397730" y="9491941"/>
            <a:ext cx="7191843" cy="372745"/>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Open Sans Extra Bold"/>
                <a:ea typeface="Open Sans Extra Bold"/>
                <a:cs typeface="Open Sans Extra Bold"/>
                <a:sym typeface="Open Sans Extra Bold"/>
              </a:rPr>
              <a:t>Song song hóa giải thuật </a:t>
            </a:r>
          </a:p>
        </p:txBody>
      </p:sp>
      <p:sp>
        <p:nvSpPr>
          <p:cNvPr id="13" name="TextBox 13"/>
          <p:cNvSpPr txBox="1"/>
          <p:nvPr/>
        </p:nvSpPr>
        <p:spPr>
          <a:xfrm>
            <a:off x="851583" y="3877117"/>
            <a:ext cx="6979086" cy="4471670"/>
          </a:xfrm>
          <a:prstGeom prst="rect">
            <a:avLst/>
          </a:prstGeom>
        </p:spPr>
        <p:txBody>
          <a:bodyPr lIns="0" tIns="0" rIns="0" bIns="0" rtlCol="0" anchor="t">
            <a:spAutoFit/>
          </a:bodyPr>
          <a:lstStyle/>
          <a:p>
            <a:pPr algn="l">
              <a:lnSpc>
                <a:spcPts val="4479"/>
              </a:lnSpc>
              <a:spcBef>
                <a:spcPct val="0"/>
              </a:spcBef>
            </a:pPr>
            <a:r>
              <a:rPr lang="en-US" sz="3199">
                <a:solidFill>
                  <a:srgbClr val="000000"/>
                </a:solidFill>
                <a:latin typeface="Open Sans Extra Bold"/>
                <a:ea typeface="Open Sans Extra Bold"/>
                <a:cs typeface="Open Sans Extra Bold"/>
                <a:sym typeface="Open Sans Extra Bold"/>
              </a:rPr>
              <a:t>1. </a:t>
            </a:r>
            <a:r>
              <a:rPr lang="en-US" sz="3199" b="1">
                <a:solidFill>
                  <a:srgbClr val="000000"/>
                </a:solidFill>
                <a:latin typeface="Open Sans Extra Bold"/>
                <a:ea typeface="Open Sans Extra Bold"/>
                <a:cs typeface="Open Sans Extra Bold"/>
                <a:sym typeface="Open Sans Extra Bold"/>
              </a:rPr>
              <a:t>Khởi tạo centroids và phân phối (Broadcasting)</a:t>
            </a:r>
          </a:p>
          <a:p>
            <a:pPr algn="l">
              <a:lnSpc>
                <a:spcPts val="4479"/>
              </a:lnSpc>
              <a:spcBef>
                <a:spcPct val="0"/>
              </a:spcBef>
            </a:pPr>
            <a:endParaRPr lang="en-US" sz="3199" b="1">
              <a:solidFill>
                <a:srgbClr val="000000"/>
              </a:solidFill>
              <a:latin typeface="Open Sans Extra Bold"/>
              <a:ea typeface="Open Sans Extra Bold"/>
              <a:cs typeface="Open Sans Extra Bold"/>
              <a:sym typeface="Open Sans Extra Bold"/>
            </a:endParaRPr>
          </a:p>
          <a:p>
            <a:pPr algn="l">
              <a:lnSpc>
                <a:spcPts val="4479"/>
              </a:lnSpc>
              <a:spcBef>
                <a:spcPct val="0"/>
              </a:spcBef>
            </a:pPr>
            <a:r>
              <a:rPr lang="en-US" sz="3199" b="1">
                <a:solidFill>
                  <a:srgbClr val="000000"/>
                </a:solidFill>
                <a:latin typeface="Open Sans Extra Bold"/>
                <a:ea typeface="Open Sans Extra Bold"/>
                <a:cs typeface="Open Sans Extra Bold"/>
                <a:sym typeface="Open Sans Extra Bold"/>
              </a:rPr>
              <a:t>2. Phân chia dữ liệu thành các partition</a:t>
            </a:r>
          </a:p>
          <a:p>
            <a:pPr algn="l">
              <a:lnSpc>
                <a:spcPts val="4479"/>
              </a:lnSpc>
              <a:spcBef>
                <a:spcPct val="0"/>
              </a:spcBef>
            </a:pPr>
            <a:endParaRPr lang="en-US" sz="3199" b="1">
              <a:solidFill>
                <a:srgbClr val="000000"/>
              </a:solidFill>
              <a:latin typeface="Open Sans Extra Bold"/>
              <a:ea typeface="Open Sans Extra Bold"/>
              <a:cs typeface="Open Sans Extra Bold"/>
              <a:sym typeface="Open Sans Extra Bold"/>
            </a:endParaRPr>
          </a:p>
          <a:p>
            <a:pPr algn="l">
              <a:lnSpc>
                <a:spcPts val="4479"/>
              </a:lnSpc>
              <a:spcBef>
                <a:spcPct val="0"/>
              </a:spcBef>
            </a:pPr>
            <a:r>
              <a:rPr lang="en-US" sz="3199" b="1">
                <a:solidFill>
                  <a:srgbClr val="000000"/>
                </a:solidFill>
                <a:latin typeface="Open Sans Extra Bold"/>
                <a:ea typeface="Open Sans Extra Bold"/>
                <a:cs typeface="Open Sans Extra Bold"/>
                <a:sym typeface="Open Sans Extra Bold"/>
              </a:rPr>
              <a:t>3. Xử lý dữ liệu trên các worker nodes</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56959"/>
            <a:chOff x="0" y="0"/>
            <a:chExt cx="4816593" cy="199364"/>
          </a:xfrm>
        </p:grpSpPr>
        <p:sp>
          <p:nvSpPr>
            <p:cNvPr id="3" name="Freeform 3"/>
            <p:cNvSpPr/>
            <p:nvPr/>
          </p:nvSpPr>
          <p:spPr>
            <a:xfrm>
              <a:off x="0" y="0"/>
              <a:ext cx="4816592" cy="199364"/>
            </a:xfrm>
            <a:custGeom>
              <a:avLst/>
              <a:gdLst/>
              <a:ahLst/>
              <a:cxnLst/>
              <a:rect l="l" t="t" r="r" b="b"/>
              <a:pathLst>
                <a:path w="4816592" h="199364">
                  <a:moveTo>
                    <a:pt x="0" y="0"/>
                  </a:moveTo>
                  <a:lnTo>
                    <a:pt x="4816592" y="0"/>
                  </a:lnTo>
                  <a:lnTo>
                    <a:pt x="4816592" y="199364"/>
                  </a:lnTo>
                  <a:lnTo>
                    <a:pt x="0" y="199364"/>
                  </a:lnTo>
                  <a:close/>
                </a:path>
              </a:pathLst>
            </a:custGeom>
            <a:solidFill>
              <a:srgbClr val="5B98BA"/>
            </a:solidFill>
            <a:ln cap="sq">
              <a:noFill/>
              <a:prstDash val="solid"/>
              <a:miter/>
            </a:ln>
          </p:spPr>
          <p:txBody>
            <a:bodyPr/>
            <a:lstStyle/>
            <a:p>
              <a:endParaRPr lang="en-US"/>
            </a:p>
          </p:txBody>
        </p:sp>
        <p:sp>
          <p:nvSpPr>
            <p:cNvPr id="4" name="TextBox 4"/>
            <p:cNvSpPr txBox="1"/>
            <p:nvPr/>
          </p:nvSpPr>
          <p:spPr>
            <a:xfrm>
              <a:off x="0" y="-38100"/>
              <a:ext cx="4816593" cy="23746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173118" y="9530041"/>
            <a:ext cx="15114882" cy="756959"/>
            <a:chOff x="0" y="0"/>
            <a:chExt cx="3980874" cy="199364"/>
          </a:xfrm>
        </p:grpSpPr>
        <p:sp>
          <p:nvSpPr>
            <p:cNvPr id="6" name="Freeform 6"/>
            <p:cNvSpPr/>
            <p:nvPr/>
          </p:nvSpPr>
          <p:spPr>
            <a:xfrm>
              <a:off x="0" y="0"/>
              <a:ext cx="3980874" cy="199364"/>
            </a:xfrm>
            <a:custGeom>
              <a:avLst/>
              <a:gdLst/>
              <a:ahLst/>
              <a:cxnLst/>
              <a:rect l="l" t="t" r="r" b="b"/>
              <a:pathLst>
                <a:path w="3980874" h="199364">
                  <a:moveTo>
                    <a:pt x="0" y="0"/>
                  </a:moveTo>
                  <a:lnTo>
                    <a:pt x="3980874" y="0"/>
                  </a:lnTo>
                  <a:lnTo>
                    <a:pt x="3980874" y="199364"/>
                  </a:lnTo>
                  <a:lnTo>
                    <a:pt x="0" y="199364"/>
                  </a:lnTo>
                  <a:close/>
                </a:path>
              </a:pathLst>
            </a:custGeom>
            <a:solidFill>
              <a:srgbClr val="5B98BA"/>
            </a:solidFill>
            <a:ln cap="sq">
              <a:noFill/>
              <a:prstDash val="solid"/>
              <a:miter/>
            </a:ln>
          </p:spPr>
          <p:txBody>
            <a:bodyPr/>
            <a:lstStyle/>
            <a:p>
              <a:endParaRPr lang="en-US"/>
            </a:p>
          </p:txBody>
        </p:sp>
        <p:sp>
          <p:nvSpPr>
            <p:cNvPr id="7" name="TextBox 7"/>
            <p:cNvSpPr txBox="1"/>
            <p:nvPr/>
          </p:nvSpPr>
          <p:spPr>
            <a:xfrm>
              <a:off x="0" y="-38100"/>
              <a:ext cx="3980874" cy="23746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9397730" y="1028700"/>
            <a:ext cx="7191843" cy="8501341"/>
          </a:xfrm>
          <a:custGeom>
            <a:avLst/>
            <a:gdLst/>
            <a:ahLst/>
            <a:cxnLst/>
            <a:rect l="l" t="t" r="r" b="b"/>
            <a:pathLst>
              <a:path w="7191843" h="8501341">
                <a:moveTo>
                  <a:pt x="0" y="0"/>
                </a:moveTo>
                <a:lnTo>
                  <a:pt x="7191843" y="0"/>
                </a:lnTo>
                <a:lnTo>
                  <a:pt x="7191843" y="8501341"/>
                </a:lnTo>
                <a:lnTo>
                  <a:pt x="0" y="8501341"/>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1028700" y="1414581"/>
            <a:ext cx="7880985" cy="811530"/>
          </a:xfrm>
          <a:prstGeom prst="rect">
            <a:avLst/>
          </a:prstGeom>
        </p:spPr>
        <p:txBody>
          <a:bodyPr lIns="0" tIns="0" rIns="0" bIns="0" rtlCol="0" anchor="t">
            <a:spAutoFit/>
          </a:bodyPr>
          <a:lstStyle/>
          <a:p>
            <a:pPr algn="ctr">
              <a:lnSpc>
                <a:spcPts val="6719"/>
              </a:lnSpc>
              <a:spcBef>
                <a:spcPct val="0"/>
              </a:spcBef>
            </a:pPr>
            <a:r>
              <a:rPr lang="en-US" sz="4800" b="1">
                <a:solidFill>
                  <a:srgbClr val="000000"/>
                </a:solidFill>
                <a:latin typeface="Open Sans Extra Bold"/>
                <a:ea typeface="Open Sans Extra Bold"/>
                <a:cs typeface="Open Sans Extra Bold"/>
                <a:sym typeface="Open Sans Extra Bold"/>
              </a:rPr>
              <a:t>Song song hóa giải thuật </a:t>
            </a:r>
          </a:p>
        </p:txBody>
      </p:sp>
      <p:sp>
        <p:nvSpPr>
          <p:cNvPr id="11" name="TextBox 11"/>
          <p:cNvSpPr txBox="1"/>
          <p:nvPr/>
        </p:nvSpPr>
        <p:spPr>
          <a:xfrm>
            <a:off x="9397730" y="9491941"/>
            <a:ext cx="7191843" cy="372745"/>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Open Sans Extra Bold"/>
                <a:ea typeface="Open Sans Extra Bold"/>
                <a:cs typeface="Open Sans Extra Bold"/>
                <a:sym typeface="Open Sans Extra Bold"/>
              </a:rPr>
              <a:t>Song song hóa giải thuật </a:t>
            </a:r>
          </a:p>
        </p:txBody>
      </p:sp>
      <p:sp>
        <p:nvSpPr>
          <p:cNvPr id="12" name="TextBox 12"/>
          <p:cNvSpPr txBox="1"/>
          <p:nvPr/>
        </p:nvSpPr>
        <p:spPr>
          <a:xfrm>
            <a:off x="938212" y="2577907"/>
            <a:ext cx="4030980" cy="613410"/>
          </a:xfrm>
          <a:prstGeom prst="rect">
            <a:avLst/>
          </a:prstGeom>
        </p:spPr>
        <p:txBody>
          <a:bodyPr lIns="0" tIns="0" rIns="0" bIns="0" rtlCol="0" anchor="t">
            <a:spAutoFit/>
          </a:bodyPr>
          <a:lstStyle/>
          <a:p>
            <a:pPr algn="ctr">
              <a:lnSpc>
                <a:spcPts val="5039"/>
              </a:lnSpc>
              <a:spcBef>
                <a:spcPct val="0"/>
              </a:spcBef>
            </a:pPr>
            <a:r>
              <a:rPr lang="en-US" sz="3599" b="1">
                <a:solidFill>
                  <a:srgbClr val="000000"/>
                </a:solidFill>
                <a:latin typeface="Open Sans Extra Bold"/>
                <a:ea typeface="Open Sans Extra Bold"/>
                <a:cs typeface="Open Sans Extra Bold"/>
                <a:sym typeface="Open Sans Extra Bold"/>
              </a:rPr>
              <a:t>Chi tiết quá trình</a:t>
            </a:r>
          </a:p>
        </p:txBody>
      </p:sp>
      <p:sp>
        <p:nvSpPr>
          <p:cNvPr id="13" name="TextBox 13"/>
          <p:cNvSpPr txBox="1"/>
          <p:nvPr/>
        </p:nvSpPr>
        <p:spPr>
          <a:xfrm>
            <a:off x="851583" y="3877117"/>
            <a:ext cx="6979086" cy="1661795"/>
          </a:xfrm>
          <a:prstGeom prst="rect">
            <a:avLst/>
          </a:prstGeom>
        </p:spPr>
        <p:txBody>
          <a:bodyPr lIns="0" tIns="0" rIns="0" bIns="0" rtlCol="0" anchor="t">
            <a:spAutoFit/>
          </a:bodyPr>
          <a:lstStyle/>
          <a:p>
            <a:pPr algn="l">
              <a:lnSpc>
                <a:spcPts val="4479"/>
              </a:lnSpc>
              <a:spcBef>
                <a:spcPct val="0"/>
              </a:spcBef>
            </a:pPr>
            <a:r>
              <a:rPr lang="en-US" sz="3199">
                <a:solidFill>
                  <a:srgbClr val="000000"/>
                </a:solidFill>
                <a:latin typeface="Open Sans Extra Bold"/>
                <a:ea typeface="Open Sans Extra Bold"/>
                <a:cs typeface="Open Sans Extra Bold"/>
                <a:sym typeface="Open Sans Extra Bold"/>
              </a:rPr>
              <a:t>4.  ​Tín</a:t>
            </a:r>
            <a:r>
              <a:rPr lang="en-US" sz="3199" b="1">
                <a:solidFill>
                  <a:srgbClr val="000000"/>
                </a:solidFill>
                <a:latin typeface="Open Sans Extra Bold"/>
                <a:ea typeface="Open Sans Extra Bold"/>
                <a:cs typeface="Open Sans Extra Bold"/>
                <a:sym typeface="Open Sans Extra Bold"/>
              </a:rPr>
              <a:t>h toán centroid mới</a:t>
            </a:r>
          </a:p>
          <a:p>
            <a:pPr algn="l">
              <a:lnSpc>
                <a:spcPts val="4479"/>
              </a:lnSpc>
              <a:spcBef>
                <a:spcPct val="0"/>
              </a:spcBef>
            </a:pPr>
            <a:endParaRPr lang="en-US" sz="3199" b="1">
              <a:solidFill>
                <a:srgbClr val="000000"/>
              </a:solidFill>
              <a:latin typeface="Open Sans Extra Bold"/>
              <a:ea typeface="Open Sans Extra Bold"/>
              <a:cs typeface="Open Sans Extra Bold"/>
              <a:sym typeface="Open Sans Extra Bold"/>
            </a:endParaRPr>
          </a:p>
          <a:p>
            <a:pPr algn="l">
              <a:lnSpc>
                <a:spcPts val="4479"/>
              </a:lnSpc>
              <a:spcBef>
                <a:spcPct val="0"/>
              </a:spcBef>
            </a:pPr>
            <a:r>
              <a:rPr lang="en-US" sz="3199" b="1">
                <a:solidFill>
                  <a:srgbClr val="000000"/>
                </a:solidFill>
                <a:latin typeface="Open Sans Extra Bold"/>
                <a:ea typeface="Open Sans Extra Bold"/>
                <a:cs typeface="Open Sans Extra Bold"/>
                <a:sym typeface="Open Sans Extra Bold"/>
              </a:rPr>
              <a:t>5. Kiểm tra hội tụ</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5ABC4"/>
        </a:solidFill>
        <a:effectLst/>
      </p:bgPr>
    </p:bg>
    <p:spTree>
      <p:nvGrpSpPr>
        <p:cNvPr id="1" name=""/>
        <p:cNvGrpSpPr/>
        <p:nvPr/>
      </p:nvGrpSpPr>
      <p:grpSpPr>
        <a:xfrm>
          <a:off x="0" y="0"/>
          <a:ext cx="0" cy="0"/>
          <a:chOff x="0" y="0"/>
          <a:chExt cx="0" cy="0"/>
        </a:xfrm>
      </p:grpSpPr>
      <p:grpSp>
        <p:nvGrpSpPr>
          <p:cNvPr id="2" name="Group 2"/>
          <p:cNvGrpSpPr/>
          <p:nvPr/>
        </p:nvGrpSpPr>
        <p:grpSpPr>
          <a:xfrm>
            <a:off x="9744247" y="-202937"/>
            <a:ext cx="5744070" cy="8996366"/>
            <a:chOff x="0" y="0"/>
            <a:chExt cx="455234" cy="712988"/>
          </a:xfrm>
        </p:grpSpPr>
        <p:sp>
          <p:nvSpPr>
            <p:cNvPr id="3" name="Freeform 3"/>
            <p:cNvSpPr/>
            <p:nvPr/>
          </p:nvSpPr>
          <p:spPr>
            <a:xfrm>
              <a:off x="0" y="0"/>
              <a:ext cx="455234" cy="712988"/>
            </a:xfrm>
            <a:custGeom>
              <a:avLst/>
              <a:gdLst/>
              <a:ahLst/>
              <a:cxnLst/>
              <a:rect l="l" t="t" r="r" b="b"/>
              <a:pathLst>
                <a:path w="455234" h="712988">
                  <a:moveTo>
                    <a:pt x="203200" y="0"/>
                  </a:moveTo>
                  <a:lnTo>
                    <a:pt x="455234" y="0"/>
                  </a:lnTo>
                  <a:lnTo>
                    <a:pt x="252034" y="712988"/>
                  </a:lnTo>
                  <a:lnTo>
                    <a:pt x="0" y="712988"/>
                  </a:lnTo>
                  <a:lnTo>
                    <a:pt x="203200" y="0"/>
                  </a:lnTo>
                  <a:close/>
                </a:path>
              </a:pathLst>
            </a:custGeom>
            <a:gradFill rotWithShape="1">
              <a:gsLst>
                <a:gs pos="0">
                  <a:srgbClr val="A3D7D8">
                    <a:alpha val="100000"/>
                  </a:srgbClr>
                </a:gs>
                <a:gs pos="50000">
                  <a:srgbClr val="489EAB">
                    <a:alpha val="100000"/>
                  </a:srgbClr>
                </a:gs>
                <a:gs pos="100000">
                  <a:srgbClr val="FFFFFF">
                    <a:alpha val="100000"/>
                  </a:srgbClr>
                </a:gs>
              </a:gsLst>
              <a:lin ang="2700000"/>
            </a:gradFill>
          </p:spPr>
          <p:txBody>
            <a:bodyPr/>
            <a:lstStyle/>
            <a:p>
              <a:endParaRPr lang="en-US"/>
            </a:p>
          </p:txBody>
        </p:sp>
        <p:sp>
          <p:nvSpPr>
            <p:cNvPr id="4" name="TextBox 4"/>
            <p:cNvSpPr txBox="1"/>
            <p:nvPr/>
          </p:nvSpPr>
          <p:spPr>
            <a:xfrm>
              <a:off x="101600" y="-57150"/>
              <a:ext cx="252034" cy="770138"/>
            </a:xfrm>
            <a:prstGeom prst="rect">
              <a:avLst/>
            </a:prstGeom>
          </p:spPr>
          <p:txBody>
            <a:bodyPr lIns="50800" tIns="50800" rIns="50800" bIns="50800" rtlCol="0" anchor="ctr"/>
            <a:lstStyle/>
            <a:p>
              <a:pPr algn="ctr">
                <a:lnSpc>
                  <a:spcPts val="2803"/>
                </a:lnSpc>
              </a:pPr>
              <a:endParaRPr/>
            </a:p>
          </p:txBody>
        </p:sp>
      </p:grpSp>
      <p:grpSp>
        <p:nvGrpSpPr>
          <p:cNvPr id="5" name="Group 5"/>
          <p:cNvGrpSpPr/>
          <p:nvPr/>
        </p:nvGrpSpPr>
        <p:grpSpPr>
          <a:xfrm>
            <a:off x="12616283" y="2489825"/>
            <a:ext cx="5671717" cy="8482024"/>
            <a:chOff x="0" y="0"/>
            <a:chExt cx="476758" cy="712988"/>
          </a:xfrm>
        </p:grpSpPr>
        <p:sp>
          <p:nvSpPr>
            <p:cNvPr id="6" name="Freeform 6"/>
            <p:cNvSpPr/>
            <p:nvPr/>
          </p:nvSpPr>
          <p:spPr>
            <a:xfrm>
              <a:off x="0" y="0"/>
              <a:ext cx="476758" cy="712988"/>
            </a:xfrm>
            <a:custGeom>
              <a:avLst/>
              <a:gdLst/>
              <a:ahLst/>
              <a:cxnLst/>
              <a:rect l="l" t="t" r="r" b="b"/>
              <a:pathLst>
                <a:path w="476758" h="712988">
                  <a:moveTo>
                    <a:pt x="203200" y="0"/>
                  </a:moveTo>
                  <a:lnTo>
                    <a:pt x="476758" y="0"/>
                  </a:lnTo>
                  <a:lnTo>
                    <a:pt x="273558" y="712988"/>
                  </a:lnTo>
                  <a:lnTo>
                    <a:pt x="0" y="712988"/>
                  </a:lnTo>
                  <a:lnTo>
                    <a:pt x="203200" y="0"/>
                  </a:lnTo>
                  <a:close/>
                </a:path>
              </a:pathLst>
            </a:custGeom>
            <a:gradFill rotWithShape="1">
              <a:gsLst>
                <a:gs pos="0">
                  <a:srgbClr val="A3D7D8">
                    <a:alpha val="100000"/>
                  </a:srgbClr>
                </a:gs>
                <a:gs pos="50000">
                  <a:srgbClr val="489EAB">
                    <a:alpha val="100000"/>
                  </a:srgbClr>
                </a:gs>
                <a:gs pos="100000">
                  <a:srgbClr val="FFFFFF">
                    <a:alpha val="100000"/>
                  </a:srgbClr>
                </a:gs>
              </a:gsLst>
              <a:lin ang="2700000"/>
            </a:gradFill>
          </p:spPr>
          <p:txBody>
            <a:bodyPr/>
            <a:lstStyle/>
            <a:p>
              <a:endParaRPr lang="en-US"/>
            </a:p>
          </p:txBody>
        </p:sp>
        <p:sp>
          <p:nvSpPr>
            <p:cNvPr id="7" name="TextBox 7"/>
            <p:cNvSpPr txBox="1"/>
            <p:nvPr/>
          </p:nvSpPr>
          <p:spPr>
            <a:xfrm>
              <a:off x="101600" y="-57150"/>
              <a:ext cx="273558" cy="770138"/>
            </a:xfrm>
            <a:prstGeom prst="rect">
              <a:avLst/>
            </a:prstGeom>
          </p:spPr>
          <p:txBody>
            <a:bodyPr lIns="50800" tIns="50800" rIns="50800" bIns="50800" rtlCol="0" anchor="ctr"/>
            <a:lstStyle/>
            <a:p>
              <a:pPr algn="ctr">
                <a:lnSpc>
                  <a:spcPts val="2803"/>
                </a:lnSpc>
              </a:pPr>
              <a:endParaRPr/>
            </a:p>
          </p:txBody>
        </p:sp>
      </p:grpSp>
      <p:sp>
        <p:nvSpPr>
          <p:cNvPr id="8" name="Freeform 8"/>
          <p:cNvSpPr/>
          <p:nvPr/>
        </p:nvSpPr>
        <p:spPr>
          <a:xfrm>
            <a:off x="691896" y="3703945"/>
            <a:ext cx="9556351" cy="2114480"/>
          </a:xfrm>
          <a:custGeom>
            <a:avLst/>
            <a:gdLst/>
            <a:ahLst/>
            <a:cxnLst/>
            <a:rect l="l" t="t" r="r" b="b"/>
            <a:pathLst>
              <a:path w="9556351" h="2114480">
                <a:moveTo>
                  <a:pt x="0" y="0"/>
                </a:moveTo>
                <a:lnTo>
                  <a:pt x="9556351" y="0"/>
                </a:lnTo>
                <a:lnTo>
                  <a:pt x="9556351" y="2114479"/>
                </a:lnTo>
                <a:lnTo>
                  <a:pt x="0" y="2114479"/>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1028700" y="942975"/>
            <a:ext cx="9844564" cy="811530"/>
          </a:xfrm>
          <a:prstGeom prst="rect">
            <a:avLst/>
          </a:prstGeom>
        </p:spPr>
        <p:txBody>
          <a:bodyPr lIns="0" tIns="0" rIns="0" bIns="0" rtlCol="0" anchor="t">
            <a:spAutoFit/>
          </a:bodyPr>
          <a:lstStyle/>
          <a:p>
            <a:pPr algn="ctr">
              <a:lnSpc>
                <a:spcPts val="6719"/>
              </a:lnSpc>
              <a:spcBef>
                <a:spcPct val="0"/>
              </a:spcBef>
            </a:pPr>
            <a:r>
              <a:rPr lang="en-US" sz="4800" b="1" dirty="0">
                <a:solidFill>
                  <a:srgbClr val="FDFDFD"/>
                </a:solidFill>
                <a:latin typeface="Open Sans Extra Bold"/>
                <a:ea typeface="Open Sans Extra Bold"/>
                <a:cs typeface="Open Sans Extra Bold"/>
                <a:sym typeface="Open Sans Extra Bold"/>
              </a:rPr>
              <a:t>ĐÁNH GIÁ KẾT QUẢ </a:t>
            </a:r>
          </a:p>
        </p:txBody>
      </p:sp>
      <p:sp>
        <p:nvSpPr>
          <p:cNvPr id="10" name="TextBox 10"/>
          <p:cNvSpPr txBox="1"/>
          <p:nvPr/>
        </p:nvSpPr>
        <p:spPr>
          <a:xfrm>
            <a:off x="1028700" y="2432675"/>
            <a:ext cx="5740876" cy="537845"/>
          </a:xfrm>
          <a:prstGeom prst="rect">
            <a:avLst/>
          </a:prstGeom>
        </p:spPr>
        <p:txBody>
          <a:bodyPr lIns="0" tIns="0" rIns="0" bIns="0" rtlCol="0" anchor="t">
            <a:spAutoFit/>
          </a:bodyPr>
          <a:lstStyle/>
          <a:p>
            <a:pPr algn="l">
              <a:lnSpc>
                <a:spcPts val="4480"/>
              </a:lnSpc>
              <a:spcBef>
                <a:spcPct val="0"/>
              </a:spcBef>
            </a:pPr>
            <a:r>
              <a:rPr lang="en-US" sz="3200" b="1">
                <a:solidFill>
                  <a:srgbClr val="FDFDFD"/>
                </a:solidFill>
                <a:latin typeface="Open Sans Extra Bold"/>
                <a:ea typeface="Open Sans Extra Bold"/>
                <a:cs typeface="Open Sans Extra Bold"/>
                <a:sym typeface="Open Sans Extra Bold"/>
              </a:rPr>
              <a:t>Sum of Squared Errors (SSE)</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5ABC4"/>
        </a:solidFill>
        <a:effectLst/>
      </p:bgPr>
    </p:bg>
    <p:spTree>
      <p:nvGrpSpPr>
        <p:cNvPr id="1" name=""/>
        <p:cNvGrpSpPr/>
        <p:nvPr/>
      </p:nvGrpSpPr>
      <p:grpSpPr>
        <a:xfrm>
          <a:off x="0" y="0"/>
          <a:ext cx="0" cy="0"/>
          <a:chOff x="0" y="0"/>
          <a:chExt cx="0" cy="0"/>
        </a:xfrm>
      </p:grpSpPr>
      <p:sp>
        <p:nvSpPr>
          <p:cNvPr id="2" name="Freeform 2"/>
          <p:cNvSpPr/>
          <p:nvPr/>
        </p:nvSpPr>
        <p:spPr>
          <a:xfrm>
            <a:off x="1028700" y="2587340"/>
            <a:ext cx="6913834" cy="6288773"/>
          </a:xfrm>
          <a:custGeom>
            <a:avLst/>
            <a:gdLst/>
            <a:ahLst/>
            <a:cxnLst/>
            <a:rect l="l" t="t" r="r" b="b"/>
            <a:pathLst>
              <a:path w="6913834" h="6288773">
                <a:moveTo>
                  <a:pt x="0" y="0"/>
                </a:moveTo>
                <a:lnTo>
                  <a:pt x="6913834" y="0"/>
                </a:lnTo>
                <a:lnTo>
                  <a:pt x="6913834" y="6288773"/>
                </a:lnTo>
                <a:lnTo>
                  <a:pt x="0" y="6288773"/>
                </a:lnTo>
                <a:lnTo>
                  <a:pt x="0" y="0"/>
                </a:lnTo>
                <a:close/>
              </a:path>
            </a:pathLst>
          </a:custGeom>
          <a:blipFill>
            <a:blip r:embed="rId2"/>
            <a:stretch>
              <a:fillRect b="-119878"/>
            </a:stretch>
          </a:blipFill>
        </p:spPr>
        <p:txBody>
          <a:bodyPr/>
          <a:lstStyle/>
          <a:p>
            <a:endParaRPr lang="en-US"/>
          </a:p>
        </p:txBody>
      </p:sp>
      <p:grpSp>
        <p:nvGrpSpPr>
          <p:cNvPr id="3" name="Group 3"/>
          <p:cNvGrpSpPr/>
          <p:nvPr/>
        </p:nvGrpSpPr>
        <p:grpSpPr>
          <a:xfrm>
            <a:off x="12616283" y="2489825"/>
            <a:ext cx="5671717" cy="8482024"/>
            <a:chOff x="0" y="0"/>
            <a:chExt cx="476758" cy="712988"/>
          </a:xfrm>
        </p:grpSpPr>
        <p:sp>
          <p:nvSpPr>
            <p:cNvPr id="4" name="Freeform 4"/>
            <p:cNvSpPr/>
            <p:nvPr/>
          </p:nvSpPr>
          <p:spPr>
            <a:xfrm>
              <a:off x="0" y="0"/>
              <a:ext cx="476758" cy="712988"/>
            </a:xfrm>
            <a:custGeom>
              <a:avLst/>
              <a:gdLst/>
              <a:ahLst/>
              <a:cxnLst/>
              <a:rect l="l" t="t" r="r" b="b"/>
              <a:pathLst>
                <a:path w="476758" h="712988">
                  <a:moveTo>
                    <a:pt x="203200" y="0"/>
                  </a:moveTo>
                  <a:lnTo>
                    <a:pt x="476758" y="0"/>
                  </a:lnTo>
                  <a:lnTo>
                    <a:pt x="273558" y="712988"/>
                  </a:lnTo>
                  <a:lnTo>
                    <a:pt x="0" y="712988"/>
                  </a:lnTo>
                  <a:lnTo>
                    <a:pt x="203200" y="0"/>
                  </a:lnTo>
                  <a:close/>
                </a:path>
              </a:pathLst>
            </a:custGeom>
            <a:gradFill rotWithShape="1">
              <a:gsLst>
                <a:gs pos="0">
                  <a:srgbClr val="A3D7D8">
                    <a:alpha val="100000"/>
                  </a:srgbClr>
                </a:gs>
                <a:gs pos="50000">
                  <a:srgbClr val="489EAB">
                    <a:alpha val="100000"/>
                  </a:srgbClr>
                </a:gs>
                <a:gs pos="100000">
                  <a:srgbClr val="FFFFFF">
                    <a:alpha val="100000"/>
                  </a:srgbClr>
                </a:gs>
              </a:gsLst>
              <a:lin ang="2700000"/>
            </a:gradFill>
          </p:spPr>
          <p:txBody>
            <a:bodyPr/>
            <a:lstStyle/>
            <a:p>
              <a:endParaRPr lang="en-US"/>
            </a:p>
          </p:txBody>
        </p:sp>
        <p:sp>
          <p:nvSpPr>
            <p:cNvPr id="5" name="TextBox 5"/>
            <p:cNvSpPr txBox="1"/>
            <p:nvPr/>
          </p:nvSpPr>
          <p:spPr>
            <a:xfrm>
              <a:off x="101600" y="-57150"/>
              <a:ext cx="273558" cy="770138"/>
            </a:xfrm>
            <a:prstGeom prst="rect">
              <a:avLst/>
            </a:prstGeom>
          </p:spPr>
          <p:txBody>
            <a:bodyPr lIns="50800" tIns="50800" rIns="50800" bIns="50800" rtlCol="0" anchor="ctr"/>
            <a:lstStyle/>
            <a:p>
              <a:pPr algn="ctr">
                <a:lnSpc>
                  <a:spcPts val="2803"/>
                </a:lnSpc>
              </a:pPr>
              <a:endParaRPr/>
            </a:p>
          </p:txBody>
        </p:sp>
      </p:grpSp>
      <p:grpSp>
        <p:nvGrpSpPr>
          <p:cNvPr id="6" name="Group 6"/>
          <p:cNvGrpSpPr/>
          <p:nvPr/>
        </p:nvGrpSpPr>
        <p:grpSpPr>
          <a:xfrm>
            <a:off x="9744247" y="-202937"/>
            <a:ext cx="5744070" cy="8996366"/>
            <a:chOff x="0" y="0"/>
            <a:chExt cx="455234" cy="712988"/>
          </a:xfrm>
        </p:grpSpPr>
        <p:sp>
          <p:nvSpPr>
            <p:cNvPr id="7" name="Freeform 7"/>
            <p:cNvSpPr/>
            <p:nvPr/>
          </p:nvSpPr>
          <p:spPr>
            <a:xfrm>
              <a:off x="0" y="0"/>
              <a:ext cx="455234" cy="712988"/>
            </a:xfrm>
            <a:custGeom>
              <a:avLst/>
              <a:gdLst/>
              <a:ahLst/>
              <a:cxnLst/>
              <a:rect l="l" t="t" r="r" b="b"/>
              <a:pathLst>
                <a:path w="455234" h="712988">
                  <a:moveTo>
                    <a:pt x="203200" y="0"/>
                  </a:moveTo>
                  <a:lnTo>
                    <a:pt x="455234" y="0"/>
                  </a:lnTo>
                  <a:lnTo>
                    <a:pt x="252034" y="712988"/>
                  </a:lnTo>
                  <a:lnTo>
                    <a:pt x="0" y="712988"/>
                  </a:lnTo>
                  <a:lnTo>
                    <a:pt x="203200" y="0"/>
                  </a:lnTo>
                  <a:close/>
                </a:path>
              </a:pathLst>
            </a:custGeom>
            <a:gradFill rotWithShape="1">
              <a:gsLst>
                <a:gs pos="0">
                  <a:srgbClr val="A3D7D8">
                    <a:alpha val="100000"/>
                  </a:srgbClr>
                </a:gs>
                <a:gs pos="50000">
                  <a:srgbClr val="489EAB">
                    <a:alpha val="100000"/>
                  </a:srgbClr>
                </a:gs>
                <a:gs pos="100000">
                  <a:srgbClr val="FFFFFF">
                    <a:alpha val="100000"/>
                  </a:srgbClr>
                </a:gs>
              </a:gsLst>
              <a:lin ang="2700000"/>
            </a:gradFill>
          </p:spPr>
          <p:txBody>
            <a:bodyPr/>
            <a:lstStyle/>
            <a:p>
              <a:endParaRPr lang="en-US"/>
            </a:p>
          </p:txBody>
        </p:sp>
        <p:sp>
          <p:nvSpPr>
            <p:cNvPr id="8" name="TextBox 8"/>
            <p:cNvSpPr txBox="1"/>
            <p:nvPr/>
          </p:nvSpPr>
          <p:spPr>
            <a:xfrm>
              <a:off x="101600" y="-57150"/>
              <a:ext cx="252034" cy="770138"/>
            </a:xfrm>
            <a:prstGeom prst="rect">
              <a:avLst/>
            </a:prstGeom>
          </p:spPr>
          <p:txBody>
            <a:bodyPr lIns="50800" tIns="50800" rIns="50800" bIns="50800" rtlCol="0" anchor="ctr"/>
            <a:lstStyle/>
            <a:p>
              <a:pPr algn="ctr">
                <a:lnSpc>
                  <a:spcPts val="2803"/>
                </a:lnSpc>
              </a:pPr>
              <a:endParaRPr/>
            </a:p>
          </p:txBody>
        </p:sp>
      </p:grpSp>
      <p:sp>
        <p:nvSpPr>
          <p:cNvPr id="9" name="Freeform 9"/>
          <p:cNvSpPr/>
          <p:nvPr/>
        </p:nvSpPr>
        <p:spPr>
          <a:xfrm>
            <a:off x="10588294" y="2587340"/>
            <a:ext cx="5751883" cy="6288773"/>
          </a:xfrm>
          <a:custGeom>
            <a:avLst/>
            <a:gdLst/>
            <a:ahLst/>
            <a:cxnLst/>
            <a:rect l="l" t="t" r="r" b="b"/>
            <a:pathLst>
              <a:path w="5751883" h="6288773">
                <a:moveTo>
                  <a:pt x="0" y="0"/>
                </a:moveTo>
                <a:lnTo>
                  <a:pt x="5751883" y="0"/>
                </a:lnTo>
                <a:lnTo>
                  <a:pt x="5751883" y="6288773"/>
                </a:lnTo>
                <a:lnTo>
                  <a:pt x="0" y="6288773"/>
                </a:lnTo>
                <a:lnTo>
                  <a:pt x="0" y="0"/>
                </a:lnTo>
                <a:close/>
              </a:path>
            </a:pathLst>
          </a:custGeom>
          <a:blipFill>
            <a:blip r:embed="rId2"/>
            <a:stretch>
              <a:fillRect t="-82925"/>
            </a:stretch>
          </a:blipFill>
        </p:spPr>
        <p:txBody>
          <a:bodyPr/>
          <a:lstStyle/>
          <a:p>
            <a:endParaRPr lang="en-US"/>
          </a:p>
        </p:txBody>
      </p:sp>
      <p:sp>
        <p:nvSpPr>
          <p:cNvPr id="10" name="TextBox 10"/>
          <p:cNvSpPr txBox="1"/>
          <p:nvPr/>
        </p:nvSpPr>
        <p:spPr>
          <a:xfrm>
            <a:off x="1028700" y="942975"/>
            <a:ext cx="9844564" cy="811530"/>
          </a:xfrm>
          <a:prstGeom prst="rect">
            <a:avLst/>
          </a:prstGeom>
        </p:spPr>
        <p:txBody>
          <a:bodyPr lIns="0" tIns="0" rIns="0" bIns="0" rtlCol="0" anchor="t">
            <a:spAutoFit/>
          </a:bodyPr>
          <a:lstStyle/>
          <a:p>
            <a:pPr algn="ctr">
              <a:lnSpc>
                <a:spcPts val="6719"/>
              </a:lnSpc>
              <a:spcBef>
                <a:spcPct val="0"/>
              </a:spcBef>
            </a:pPr>
            <a:r>
              <a:rPr lang="en-US" sz="4800" b="1" dirty="0">
                <a:solidFill>
                  <a:srgbClr val="FDFDFD"/>
                </a:solidFill>
                <a:latin typeface="Open Sans Extra Bold"/>
                <a:ea typeface="Open Sans Extra Bold"/>
                <a:cs typeface="Open Sans Extra Bold"/>
                <a:sym typeface="Open Sans Extra Bold"/>
              </a:rPr>
              <a:t>​ĐÁNH GIÁ KẾT QUẢ </a:t>
            </a:r>
          </a:p>
        </p:txBody>
      </p:sp>
      <p:sp>
        <p:nvSpPr>
          <p:cNvPr id="11" name="TextBox 11"/>
          <p:cNvSpPr txBox="1"/>
          <p:nvPr/>
        </p:nvSpPr>
        <p:spPr>
          <a:xfrm>
            <a:off x="5950982" y="9220200"/>
            <a:ext cx="6783229" cy="372745"/>
          </a:xfrm>
          <a:prstGeom prst="rect">
            <a:avLst/>
          </a:prstGeom>
        </p:spPr>
        <p:txBody>
          <a:bodyPr lIns="0" tIns="0" rIns="0" bIns="0" rtlCol="0" anchor="t">
            <a:spAutoFit/>
          </a:bodyPr>
          <a:lstStyle/>
          <a:p>
            <a:pPr algn="ctr">
              <a:lnSpc>
                <a:spcPts val="3079"/>
              </a:lnSpc>
              <a:spcBef>
                <a:spcPct val="0"/>
              </a:spcBef>
            </a:pPr>
            <a:r>
              <a:rPr lang="en-US" sz="2199" b="1" dirty="0">
                <a:solidFill>
                  <a:srgbClr val="FDFDFD"/>
                </a:solidFill>
                <a:latin typeface="Open Sans Extra Bold"/>
                <a:ea typeface="Open Sans Extra Bold"/>
                <a:cs typeface="Open Sans Extra Bold"/>
                <a:sym typeface="Open Sans Extra Bold"/>
              </a:rPr>
              <a:t>​</a:t>
            </a:r>
            <a:r>
              <a:rPr lang="en-US" sz="2199" b="1" dirty="0" err="1">
                <a:solidFill>
                  <a:srgbClr val="FDFDFD"/>
                </a:solidFill>
                <a:latin typeface="Open Sans Extra Bold"/>
                <a:ea typeface="Open Sans Extra Bold"/>
                <a:cs typeface="Open Sans Extra Bold"/>
                <a:sym typeface="Open Sans Extra Bold"/>
              </a:rPr>
              <a:t>Kết</a:t>
            </a:r>
            <a:r>
              <a:rPr lang="en-US" sz="2199" b="1" dirty="0">
                <a:solidFill>
                  <a:srgbClr val="FDFDFD"/>
                </a:solidFill>
                <a:latin typeface="Open Sans Extra Bold"/>
                <a:ea typeface="Open Sans Extra Bold"/>
                <a:cs typeface="Open Sans Extra Bold"/>
                <a:sym typeface="Open Sans Extra Bold"/>
              </a:rPr>
              <a:t> </a:t>
            </a:r>
            <a:r>
              <a:rPr lang="en-US" sz="2199" b="1" dirty="0" err="1">
                <a:solidFill>
                  <a:srgbClr val="FDFDFD"/>
                </a:solidFill>
                <a:latin typeface="Open Sans Extra Bold"/>
                <a:ea typeface="Open Sans Extra Bold"/>
                <a:cs typeface="Open Sans Extra Bold"/>
                <a:sym typeface="Open Sans Extra Bold"/>
              </a:rPr>
              <a:t>quả</a:t>
            </a:r>
            <a:r>
              <a:rPr lang="en-US" sz="2199" b="1" dirty="0">
                <a:solidFill>
                  <a:srgbClr val="FDFDFD"/>
                </a:solidFill>
                <a:latin typeface="Open Sans Extra Bold"/>
                <a:ea typeface="Open Sans Extra Bold"/>
                <a:cs typeface="Open Sans Extra Bold"/>
                <a:sym typeface="Open Sans Extra Bold"/>
              </a:rPr>
              <a:t> độ </a:t>
            </a:r>
            <a:r>
              <a:rPr lang="en-US" sz="2199" b="1" dirty="0" err="1">
                <a:solidFill>
                  <a:srgbClr val="FDFDFD"/>
                </a:solidFill>
                <a:latin typeface="Open Sans Extra Bold"/>
                <a:ea typeface="Open Sans Extra Bold"/>
                <a:cs typeface="Open Sans Extra Bold"/>
                <a:sym typeface="Open Sans Extra Bold"/>
              </a:rPr>
              <a:t>đo</a:t>
            </a:r>
            <a:r>
              <a:rPr lang="en-US" sz="2199" b="1" dirty="0">
                <a:solidFill>
                  <a:srgbClr val="FDFDFD"/>
                </a:solidFill>
                <a:latin typeface="Open Sans Extra Bold"/>
                <a:ea typeface="Open Sans Extra Bold"/>
                <a:cs typeface="Open Sans Extra Bold"/>
                <a:sym typeface="Open Sans Extra Bold"/>
              </a:rPr>
              <a:t> SSE </a:t>
            </a:r>
            <a:r>
              <a:rPr lang="en-US" sz="2199" b="1" dirty="0" err="1">
                <a:solidFill>
                  <a:srgbClr val="FDFDFD"/>
                </a:solidFill>
                <a:latin typeface="Open Sans Extra Bold"/>
                <a:ea typeface="Open Sans Extra Bold"/>
                <a:cs typeface="Open Sans Extra Bold"/>
                <a:sym typeface="Open Sans Extra Bold"/>
              </a:rPr>
              <a:t>theo</a:t>
            </a:r>
            <a:r>
              <a:rPr lang="en-US" sz="2199" b="1" dirty="0">
                <a:solidFill>
                  <a:srgbClr val="FDFDFD"/>
                </a:solidFill>
                <a:latin typeface="Open Sans Extra Bold"/>
                <a:ea typeface="Open Sans Extra Bold"/>
                <a:cs typeface="Open Sans Extra Bold"/>
                <a:sym typeface="Open Sans Extra Bold"/>
              </a:rPr>
              <a:t> </a:t>
            </a:r>
            <a:r>
              <a:rPr lang="en-US" sz="2199" b="1" dirty="0" err="1">
                <a:solidFill>
                  <a:srgbClr val="FDFDFD"/>
                </a:solidFill>
                <a:latin typeface="Open Sans Extra Bold"/>
                <a:ea typeface="Open Sans Extra Bold"/>
                <a:cs typeface="Open Sans Extra Bold"/>
                <a:sym typeface="Open Sans Extra Bold"/>
              </a:rPr>
              <a:t>số</a:t>
            </a:r>
            <a:r>
              <a:rPr lang="en-US" sz="2199" b="1" dirty="0">
                <a:solidFill>
                  <a:srgbClr val="FDFDFD"/>
                </a:solidFill>
                <a:latin typeface="Open Sans Extra Bold"/>
                <a:ea typeface="Open Sans Extra Bold"/>
                <a:cs typeface="Open Sans Extra Bold"/>
                <a:sym typeface="Open Sans Extra Bold"/>
              </a:rPr>
              <a:t> </a:t>
            </a:r>
            <a:r>
              <a:rPr lang="en-US" sz="2199" b="1" dirty="0" err="1">
                <a:solidFill>
                  <a:srgbClr val="FDFDFD"/>
                </a:solidFill>
                <a:latin typeface="Open Sans Extra Bold"/>
                <a:ea typeface="Open Sans Extra Bold"/>
                <a:cs typeface="Open Sans Extra Bold"/>
                <a:sym typeface="Open Sans Extra Bold"/>
              </a:rPr>
              <a:t>lượng</a:t>
            </a:r>
            <a:r>
              <a:rPr lang="en-US" sz="2199" b="1" dirty="0">
                <a:solidFill>
                  <a:srgbClr val="FDFDFD"/>
                </a:solidFill>
                <a:latin typeface="Open Sans Extra Bold"/>
                <a:ea typeface="Open Sans Extra Bold"/>
                <a:cs typeface="Open Sans Extra Bold"/>
                <a:sym typeface="Open Sans Extra Bold"/>
              </a:rPr>
              <a:t> </a:t>
            </a:r>
            <a:r>
              <a:rPr lang="en-US" sz="2199" b="1" dirty="0" err="1">
                <a:solidFill>
                  <a:srgbClr val="FDFDFD"/>
                </a:solidFill>
                <a:latin typeface="Open Sans Extra Bold"/>
                <a:ea typeface="Open Sans Extra Bold"/>
                <a:cs typeface="Open Sans Extra Bold"/>
                <a:sym typeface="Open Sans Extra Bold"/>
              </a:rPr>
              <a:t>cụm</a:t>
            </a:r>
            <a:r>
              <a:rPr lang="en-US" sz="2199" b="1" dirty="0">
                <a:solidFill>
                  <a:srgbClr val="FDFDFD"/>
                </a:solidFill>
                <a:latin typeface="Open Sans Extra Bold"/>
                <a:ea typeface="Open Sans Extra Bold"/>
                <a:cs typeface="Open Sans Extra Bold"/>
                <a:sym typeface="Open Sans Extra Bold"/>
              </a:rPr>
              <a:t> k </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44</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5ABC4"/>
        </a:solidFill>
        <a:effectLst/>
      </p:bgPr>
    </p:bg>
    <p:spTree>
      <p:nvGrpSpPr>
        <p:cNvPr id="1" name=""/>
        <p:cNvGrpSpPr/>
        <p:nvPr/>
      </p:nvGrpSpPr>
      <p:grpSpPr>
        <a:xfrm>
          <a:off x="0" y="0"/>
          <a:ext cx="0" cy="0"/>
          <a:chOff x="0" y="0"/>
          <a:chExt cx="0" cy="0"/>
        </a:xfrm>
      </p:grpSpPr>
      <p:grpSp>
        <p:nvGrpSpPr>
          <p:cNvPr id="2" name="Group 2"/>
          <p:cNvGrpSpPr/>
          <p:nvPr/>
        </p:nvGrpSpPr>
        <p:grpSpPr>
          <a:xfrm>
            <a:off x="12616283" y="2489825"/>
            <a:ext cx="5671717" cy="8482024"/>
            <a:chOff x="0" y="0"/>
            <a:chExt cx="476758" cy="712988"/>
          </a:xfrm>
        </p:grpSpPr>
        <p:sp>
          <p:nvSpPr>
            <p:cNvPr id="3" name="Freeform 3"/>
            <p:cNvSpPr/>
            <p:nvPr/>
          </p:nvSpPr>
          <p:spPr>
            <a:xfrm>
              <a:off x="0" y="0"/>
              <a:ext cx="476758" cy="712988"/>
            </a:xfrm>
            <a:custGeom>
              <a:avLst/>
              <a:gdLst/>
              <a:ahLst/>
              <a:cxnLst/>
              <a:rect l="l" t="t" r="r" b="b"/>
              <a:pathLst>
                <a:path w="476758" h="712988">
                  <a:moveTo>
                    <a:pt x="203200" y="0"/>
                  </a:moveTo>
                  <a:lnTo>
                    <a:pt x="476758" y="0"/>
                  </a:lnTo>
                  <a:lnTo>
                    <a:pt x="273558" y="712988"/>
                  </a:lnTo>
                  <a:lnTo>
                    <a:pt x="0" y="712988"/>
                  </a:lnTo>
                  <a:lnTo>
                    <a:pt x="203200" y="0"/>
                  </a:lnTo>
                  <a:close/>
                </a:path>
              </a:pathLst>
            </a:custGeom>
            <a:gradFill rotWithShape="1">
              <a:gsLst>
                <a:gs pos="0">
                  <a:srgbClr val="A3D7D8">
                    <a:alpha val="100000"/>
                  </a:srgbClr>
                </a:gs>
                <a:gs pos="50000">
                  <a:srgbClr val="489EAB">
                    <a:alpha val="100000"/>
                  </a:srgbClr>
                </a:gs>
                <a:gs pos="100000">
                  <a:srgbClr val="FFFFFF">
                    <a:alpha val="100000"/>
                  </a:srgbClr>
                </a:gs>
              </a:gsLst>
              <a:lin ang="2700000"/>
            </a:gradFill>
          </p:spPr>
          <p:txBody>
            <a:bodyPr/>
            <a:lstStyle/>
            <a:p>
              <a:endParaRPr lang="en-US"/>
            </a:p>
          </p:txBody>
        </p:sp>
        <p:sp>
          <p:nvSpPr>
            <p:cNvPr id="4" name="TextBox 4"/>
            <p:cNvSpPr txBox="1"/>
            <p:nvPr/>
          </p:nvSpPr>
          <p:spPr>
            <a:xfrm>
              <a:off x="101600" y="-57150"/>
              <a:ext cx="273558" cy="770138"/>
            </a:xfrm>
            <a:prstGeom prst="rect">
              <a:avLst/>
            </a:prstGeom>
          </p:spPr>
          <p:txBody>
            <a:bodyPr lIns="50800" tIns="50800" rIns="50800" bIns="50800" rtlCol="0" anchor="ctr"/>
            <a:lstStyle/>
            <a:p>
              <a:pPr algn="ctr">
                <a:lnSpc>
                  <a:spcPts val="2803"/>
                </a:lnSpc>
              </a:pPr>
              <a:endParaRPr/>
            </a:p>
          </p:txBody>
        </p:sp>
      </p:grpSp>
      <p:grpSp>
        <p:nvGrpSpPr>
          <p:cNvPr id="5" name="Group 5"/>
          <p:cNvGrpSpPr/>
          <p:nvPr/>
        </p:nvGrpSpPr>
        <p:grpSpPr>
          <a:xfrm>
            <a:off x="9744247" y="-202937"/>
            <a:ext cx="5744070" cy="8996366"/>
            <a:chOff x="0" y="0"/>
            <a:chExt cx="455234" cy="712988"/>
          </a:xfrm>
        </p:grpSpPr>
        <p:sp>
          <p:nvSpPr>
            <p:cNvPr id="6" name="Freeform 6"/>
            <p:cNvSpPr/>
            <p:nvPr/>
          </p:nvSpPr>
          <p:spPr>
            <a:xfrm>
              <a:off x="0" y="0"/>
              <a:ext cx="455234" cy="712988"/>
            </a:xfrm>
            <a:custGeom>
              <a:avLst/>
              <a:gdLst/>
              <a:ahLst/>
              <a:cxnLst/>
              <a:rect l="l" t="t" r="r" b="b"/>
              <a:pathLst>
                <a:path w="455234" h="712988">
                  <a:moveTo>
                    <a:pt x="203200" y="0"/>
                  </a:moveTo>
                  <a:lnTo>
                    <a:pt x="455234" y="0"/>
                  </a:lnTo>
                  <a:lnTo>
                    <a:pt x="252034" y="712988"/>
                  </a:lnTo>
                  <a:lnTo>
                    <a:pt x="0" y="712988"/>
                  </a:lnTo>
                  <a:lnTo>
                    <a:pt x="203200" y="0"/>
                  </a:lnTo>
                  <a:close/>
                </a:path>
              </a:pathLst>
            </a:custGeom>
            <a:gradFill rotWithShape="1">
              <a:gsLst>
                <a:gs pos="0">
                  <a:srgbClr val="A3D7D8">
                    <a:alpha val="100000"/>
                  </a:srgbClr>
                </a:gs>
                <a:gs pos="50000">
                  <a:srgbClr val="489EAB">
                    <a:alpha val="100000"/>
                  </a:srgbClr>
                </a:gs>
                <a:gs pos="100000">
                  <a:srgbClr val="FFFFFF">
                    <a:alpha val="100000"/>
                  </a:srgbClr>
                </a:gs>
              </a:gsLst>
              <a:lin ang="2700000"/>
            </a:gradFill>
          </p:spPr>
          <p:txBody>
            <a:bodyPr/>
            <a:lstStyle/>
            <a:p>
              <a:endParaRPr lang="en-US"/>
            </a:p>
          </p:txBody>
        </p:sp>
        <p:sp>
          <p:nvSpPr>
            <p:cNvPr id="7" name="TextBox 7"/>
            <p:cNvSpPr txBox="1"/>
            <p:nvPr/>
          </p:nvSpPr>
          <p:spPr>
            <a:xfrm>
              <a:off x="101600" y="-57150"/>
              <a:ext cx="252034" cy="770138"/>
            </a:xfrm>
            <a:prstGeom prst="rect">
              <a:avLst/>
            </a:prstGeom>
          </p:spPr>
          <p:txBody>
            <a:bodyPr lIns="50800" tIns="50800" rIns="50800" bIns="50800" rtlCol="0" anchor="ctr"/>
            <a:lstStyle/>
            <a:p>
              <a:pPr algn="ctr">
                <a:lnSpc>
                  <a:spcPts val="2803"/>
                </a:lnSpc>
              </a:pPr>
              <a:endParaRPr/>
            </a:p>
          </p:txBody>
        </p:sp>
      </p:grpSp>
      <p:sp>
        <p:nvSpPr>
          <p:cNvPr id="8" name="Freeform 8"/>
          <p:cNvSpPr/>
          <p:nvPr/>
        </p:nvSpPr>
        <p:spPr>
          <a:xfrm>
            <a:off x="4617411" y="2971502"/>
            <a:ext cx="9053177" cy="5562235"/>
          </a:xfrm>
          <a:custGeom>
            <a:avLst/>
            <a:gdLst/>
            <a:ahLst/>
            <a:cxnLst/>
            <a:rect l="l" t="t" r="r" b="b"/>
            <a:pathLst>
              <a:path w="9053177" h="5562235">
                <a:moveTo>
                  <a:pt x="0" y="0"/>
                </a:moveTo>
                <a:lnTo>
                  <a:pt x="9053178" y="0"/>
                </a:lnTo>
                <a:lnTo>
                  <a:pt x="9053178" y="5562234"/>
                </a:lnTo>
                <a:lnTo>
                  <a:pt x="0" y="5562234"/>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851534" y="942975"/>
            <a:ext cx="10883265" cy="811530"/>
          </a:xfrm>
          <a:prstGeom prst="rect">
            <a:avLst/>
          </a:prstGeom>
        </p:spPr>
        <p:txBody>
          <a:bodyPr wrap="square" lIns="0" tIns="0" rIns="0" bIns="0" rtlCol="0" anchor="t">
            <a:spAutoFit/>
          </a:bodyPr>
          <a:lstStyle/>
          <a:p>
            <a:pPr algn="ctr">
              <a:lnSpc>
                <a:spcPts val="6719"/>
              </a:lnSpc>
              <a:spcBef>
                <a:spcPct val="0"/>
              </a:spcBef>
            </a:pPr>
            <a:r>
              <a:rPr lang="en-US" sz="4800" dirty="0" err="1">
                <a:solidFill>
                  <a:srgbClr val="FDFDFD"/>
                </a:solidFill>
                <a:latin typeface="Open Sans Extra Bold"/>
                <a:ea typeface="Open Sans Extra Bold"/>
                <a:cs typeface="Open Sans Extra Bold"/>
                <a:sym typeface="Open Sans Extra Bold"/>
              </a:rPr>
              <a:t>Phân</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tích</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đặc</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trưng</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của</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các</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cụm</a:t>
            </a:r>
            <a:endParaRPr lang="en-US" sz="4800" dirty="0">
              <a:solidFill>
                <a:srgbClr val="FDFDFD"/>
              </a:solidFill>
              <a:latin typeface="Open Sans Extra Bold"/>
              <a:ea typeface="Open Sans Extra Bold"/>
              <a:cs typeface="Open Sans Extra Bold"/>
              <a:sym typeface="Open Sans Extra Bold"/>
            </a:endParaRPr>
          </a:p>
        </p:txBody>
      </p:sp>
      <p:sp>
        <p:nvSpPr>
          <p:cNvPr id="10" name="TextBox 10"/>
          <p:cNvSpPr txBox="1"/>
          <p:nvPr/>
        </p:nvSpPr>
        <p:spPr>
          <a:xfrm>
            <a:off x="6923947" y="8885555"/>
            <a:ext cx="4440105" cy="372745"/>
          </a:xfrm>
          <a:prstGeom prst="rect">
            <a:avLst/>
          </a:prstGeom>
        </p:spPr>
        <p:txBody>
          <a:bodyPr lIns="0" tIns="0" rIns="0" bIns="0" rtlCol="0" anchor="t">
            <a:spAutoFit/>
          </a:bodyPr>
          <a:lstStyle/>
          <a:p>
            <a:pPr algn="ctr">
              <a:lnSpc>
                <a:spcPts val="3079"/>
              </a:lnSpc>
              <a:spcBef>
                <a:spcPct val="0"/>
              </a:spcBef>
            </a:pPr>
            <a:r>
              <a:rPr lang="en-US" sz="2199" b="1">
                <a:solidFill>
                  <a:srgbClr val="FDFDFD"/>
                </a:solidFill>
                <a:latin typeface="Open Sans Extra Bold"/>
                <a:ea typeface="Open Sans Extra Bold"/>
                <a:cs typeface="Open Sans Extra Bold"/>
                <a:sym typeface="Open Sans Extra Bold"/>
              </a:rPr>
              <a:t>Thu nhập bình quân của 3 cụm </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5ABC4"/>
        </a:solidFill>
        <a:effectLst/>
      </p:bgPr>
    </p:bg>
    <p:spTree>
      <p:nvGrpSpPr>
        <p:cNvPr id="1" name=""/>
        <p:cNvGrpSpPr/>
        <p:nvPr/>
      </p:nvGrpSpPr>
      <p:grpSpPr>
        <a:xfrm>
          <a:off x="0" y="0"/>
          <a:ext cx="0" cy="0"/>
          <a:chOff x="0" y="0"/>
          <a:chExt cx="0" cy="0"/>
        </a:xfrm>
      </p:grpSpPr>
      <p:grpSp>
        <p:nvGrpSpPr>
          <p:cNvPr id="2" name="Group 2"/>
          <p:cNvGrpSpPr/>
          <p:nvPr/>
        </p:nvGrpSpPr>
        <p:grpSpPr>
          <a:xfrm>
            <a:off x="9904712" y="-268375"/>
            <a:ext cx="10264064" cy="10823749"/>
            <a:chOff x="0" y="0"/>
            <a:chExt cx="676121" cy="712988"/>
          </a:xfrm>
        </p:grpSpPr>
        <p:sp>
          <p:nvSpPr>
            <p:cNvPr id="3" name="Freeform 3"/>
            <p:cNvSpPr/>
            <p:nvPr/>
          </p:nvSpPr>
          <p:spPr>
            <a:xfrm>
              <a:off x="0" y="0"/>
              <a:ext cx="676121" cy="712988"/>
            </a:xfrm>
            <a:custGeom>
              <a:avLst/>
              <a:gdLst/>
              <a:ahLst/>
              <a:cxnLst/>
              <a:rect l="l" t="t" r="r" b="b"/>
              <a:pathLst>
                <a:path w="676121" h="712988">
                  <a:moveTo>
                    <a:pt x="203200" y="0"/>
                  </a:moveTo>
                  <a:lnTo>
                    <a:pt x="676121" y="0"/>
                  </a:lnTo>
                  <a:lnTo>
                    <a:pt x="472921" y="712988"/>
                  </a:lnTo>
                  <a:lnTo>
                    <a:pt x="0" y="712988"/>
                  </a:lnTo>
                  <a:lnTo>
                    <a:pt x="203200" y="0"/>
                  </a:lnTo>
                  <a:close/>
                </a:path>
              </a:pathLst>
            </a:custGeom>
            <a:gradFill rotWithShape="1">
              <a:gsLst>
                <a:gs pos="0">
                  <a:srgbClr val="A3D7D8">
                    <a:alpha val="100000"/>
                  </a:srgbClr>
                </a:gs>
                <a:gs pos="50000">
                  <a:srgbClr val="489EAB">
                    <a:alpha val="100000"/>
                  </a:srgbClr>
                </a:gs>
                <a:gs pos="100000">
                  <a:srgbClr val="FFFFFF">
                    <a:alpha val="100000"/>
                  </a:srgbClr>
                </a:gs>
              </a:gsLst>
              <a:lin ang="2700000"/>
            </a:gradFill>
          </p:spPr>
          <p:txBody>
            <a:bodyPr/>
            <a:lstStyle/>
            <a:p>
              <a:endParaRPr lang="en-US"/>
            </a:p>
          </p:txBody>
        </p:sp>
        <p:sp>
          <p:nvSpPr>
            <p:cNvPr id="4" name="TextBox 4"/>
            <p:cNvSpPr txBox="1"/>
            <p:nvPr/>
          </p:nvSpPr>
          <p:spPr>
            <a:xfrm>
              <a:off x="101600" y="-57150"/>
              <a:ext cx="472921" cy="770138"/>
            </a:xfrm>
            <a:prstGeom prst="rect">
              <a:avLst/>
            </a:prstGeom>
          </p:spPr>
          <p:txBody>
            <a:bodyPr lIns="50800" tIns="50800" rIns="50800" bIns="50800" rtlCol="0" anchor="ctr"/>
            <a:lstStyle/>
            <a:p>
              <a:pPr algn="ctr">
                <a:lnSpc>
                  <a:spcPts val="2803"/>
                </a:lnSpc>
              </a:pPr>
              <a:endParaRPr/>
            </a:p>
          </p:txBody>
        </p:sp>
      </p:grpSp>
      <p:sp>
        <p:nvSpPr>
          <p:cNvPr id="5" name="Freeform 5"/>
          <p:cNvSpPr/>
          <p:nvPr/>
        </p:nvSpPr>
        <p:spPr>
          <a:xfrm>
            <a:off x="4489972" y="2496285"/>
            <a:ext cx="9308055" cy="5685590"/>
          </a:xfrm>
          <a:custGeom>
            <a:avLst/>
            <a:gdLst/>
            <a:ahLst/>
            <a:cxnLst/>
            <a:rect l="l" t="t" r="r" b="b"/>
            <a:pathLst>
              <a:path w="9308055" h="5685590">
                <a:moveTo>
                  <a:pt x="0" y="0"/>
                </a:moveTo>
                <a:lnTo>
                  <a:pt x="9308056" y="0"/>
                </a:lnTo>
                <a:lnTo>
                  <a:pt x="9308056" y="5685590"/>
                </a:lnTo>
                <a:lnTo>
                  <a:pt x="0" y="568559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851534" y="942975"/>
            <a:ext cx="11111865" cy="811530"/>
          </a:xfrm>
          <a:prstGeom prst="rect">
            <a:avLst/>
          </a:prstGeom>
        </p:spPr>
        <p:txBody>
          <a:bodyPr wrap="square" lIns="0" tIns="0" rIns="0" bIns="0" rtlCol="0" anchor="t">
            <a:spAutoFit/>
          </a:bodyPr>
          <a:lstStyle/>
          <a:p>
            <a:pPr algn="ctr">
              <a:lnSpc>
                <a:spcPts val="6719"/>
              </a:lnSpc>
              <a:spcBef>
                <a:spcPct val="0"/>
              </a:spcBef>
            </a:pPr>
            <a:r>
              <a:rPr lang="en-US" sz="4800" dirty="0" err="1">
                <a:solidFill>
                  <a:srgbClr val="FDFDFD"/>
                </a:solidFill>
                <a:latin typeface="Open Sans Extra Bold"/>
                <a:ea typeface="Open Sans Extra Bold"/>
                <a:cs typeface="Open Sans Extra Bold"/>
                <a:sym typeface="Open Sans Extra Bold"/>
              </a:rPr>
              <a:t>Phân</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tích</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đặc</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trưng</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của</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các</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cụm</a:t>
            </a:r>
            <a:endParaRPr lang="en-US" sz="4800" dirty="0">
              <a:solidFill>
                <a:srgbClr val="FDFDFD"/>
              </a:solidFill>
              <a:latin typeface="Open Sans Extra Bold"/>
              <a:ea typeface="Open Sans Extra Bold"/>
              <a:cs typeface="Open Sans Extra Bold"/>
              <a:sym typeface="Open Sans Extra Bold"/>
            </a:endParaRPr>
          </a:p>
        </p:txBody>
      </p:sp>
      <p:sp>
        <p:nvSpPr>
          <p:cNvPr id="7" name="TextBox 7"/>
          <p:cNvSpPr txBox="1"/>
          <p:nvPr/>
        </p:nvSpPr>
        <p:spPr>
          <a:xfrm>
            <a:off x="7002132" y="8495030"/>
            <a:ext cx="4283736" cy="763270"/>
          </a:xfrm>
          <a:prstGeom prst="rect">
            <a:avLst/>
          </a:prstGeom>
        </p:spPr>
        <p:txBody>
          <a:bodyPr lIns="0" tIns="0" rIns="0" bIns="0" rtlCol="0" anchor="t">
            <a:spAutoFit/>
          </a:bodyPr>
          <a:lstStyle/>
          <a:p>
            <a:pPr algn="ctr">
              <a:lnSpc>
                <a:spcPts val="3079"/>
              </a:lnSpc>
            </a:pPr>
            <a:r>
              <a:rPr lang="en-US" sz="2199">
                <a:solidFill>
                  <a:srgbClr val="FDFDFD"/>
                </a:solidFill>
                <a:latin typeface="Open Sans Extra Bold"/>
                <a:ea typeface="Open Sans Extra Bold"/>
                <a:cs typeface="Open Sans Extra Bold"/>
                <a:sym typeface="Open Sans Extra Bold"/>
              </a:rPr>
              <a:t>​Trình độ học vấn của các cụm </a:t>
            </a:r>
          </a:p>
          <a:p>
            <a:pPr algn="ctr">
              <a:lnSpc>
                <a:spcPts val="3079"/>
              </a:lnSpc>
              <a:spcBef>
                <a:spcPct val="0"/>
              </a:spcBef>
            </a:pPr>
            <a:endParaRPr lang="en-US" sz="2199">
              <a:solidFill>
                <a:srgbClr val="FDFDFD"/>
              </a:solidFill>
              <a:latin typeface="Open Sans Extra Bold"/>
              <a:ea typeface="Open Sans Extra Bold"/>
              <a:cs typeface="Open Sans Extra Bold"/>
              <a:sym typeface="Open Sans Extra Bold"/>
            </a:endParaRP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5ABC4"/>
        </a:solidFill>
        <a:effectLst/>
      </p:bgPr>
    </p:bg>
    <p:spTree>
      <p:nvGrpSpPr>
        <p:cNvPr id="1" name=""/>
        <p:cNvGrpSpPr/>
        <p:nvPr/>
      </p:nvGrpSpPr>
      <p:grpSpPr>
        <a:xfrm>
          <a:off x="0" y="0"/>
          <a:ext cx="0" cy="0"/>
          <a:chOff x="0" y="0"/>
          <a:chExt cx="0" cy="0"/>
        </a:xfrm>
      </p:grpSpPr>
      <p:grpSp>
        <p:nvGrpSpPr>
          <p:cNvPr id="2" name="Group 2"/>
          <p:cNvGrpSpPr/>
          <p:nvPr/>
        </p:nvGrpSpPr>
        <p:grpSpPr>
          <a:xfrm>
            <a:off x="9904712" y="-268375"/>
            <a:ext cx="10264064" cy="10823749"/>
            <a:chOff x="0" y="0"/>
            <a:chExt cx="676121" cy="712988"/>
          </a:xfrm>
        </p:grpSpPr>
        <p:sp>
          <p:nvSpPr>
            <p:cNvPr id="3" name="Freeform 3"/>
            <p:cNvSpPr/>
            <p:nvPr/>
          </p:nvSpPr>
          <p:spPr>
            <a:xfrm>
              <a:off x="0" y="0"/>
              <a:ext cx="676121" cy="712988"/>
            </a:xfrm>
            <a:custGeom>
              <a:avLst/>
              <a:gdLst/>
              <a:ahLst/>
              <a:cxnLst/>
              <a:rect l="l" t="t" r="r" b="b"/>
              <a:pathLst>
                <a:path w="676121" h="712988">
                  <a:moveTo>
                    <a:pt x="203200" y="0"/>
                  </a:moveTo>
                  <a:lnTo>
                    <a:pt x="676121" y="0"/>
                  </a:lnTo>
                  <a:lnTo>
                    <a:pt x="472921" y="712988"/>
                  </a:lnTo>
                  <a:lnTo>
                    <a:pt x="0" y="712988"/>
                  </a:lnTo>
                  <a:lnTo>
                    <a:pt x="203200" y="0"/>
                  </a:lnTo>
                  <a:close/>
                </a:path>
              </a:pathLst>
            </a:custGeom>
            <a:gradFill rotWithShape="1">
              <a:gsLst>
                <a:gs pos="0">
                  <a:srgbClr val="A3D7D8">
                    <a:alpha val="100000"/>
                  </a:srgbClr>
                </a:gs>
                <a:gs pos="50000">
                  <a:srgbClr val="489EAB">
                    <a:alpha val="100000"/>
                  </a:srgbClr>
                </a:gs>
                <a:gs pos="100000">
                  <a:srgbClr val="FFFFFF">
                    <a:alpha val="100000"/>
                  </a:srgbClr>
                </a:gs>
              </a:gsLst>
              <a:lin ang="2700000"/>
            </a:gradFill>
          </p:spPr>
          <p:txBody>
            <a:bodyPr/>
            <a:lstStyle/>
            <a:p>
              <a:endParaRPr lang="en-US"/>
            </a:p>
          </p:txBody>
        </p:sp>
        <p:sp>
          <p:nvSpPr>
            <p:cNvPr id="4" name="TextBox 4"/>
            <p:cNvSpPr txBox="1"/>
            <p:nvPr/>
          </p:nvSpPr>
          <p:spPr>
            <a:xfrm>
              <a:off x="101600" y="-57150"/>
              <a:ext cx="472921" cy="770138"/>
            </a:xfrm>
            <a:prstGeom prst="rect">
              <a:avLst/>
            </a:prstGeom>
          </p:spPr>
          <p:txBody>
            <a:bodyPr lIns="50800" tIns="50800" rIns="50800" bIns="50800" rtlCol="0" anchor="ctr"/>
            <a:lstStyle/>
            <a:p>
              <a:pPr algn="ctr">
                <a:lnSpc>
                  <a:spcPts val="2803"/>
                </a:lnSpc>
              </a:pPr>
              <a:endParaRPr/>
            </a:p>
          </p:txBody>
        </p:sp>
      </p:grpSp>
      <p:sp>
        <p:nvSpPr>
          <p:cNvPr id="5" name="Freeform 5"/>
          <p:cNvSpPr/>
          <p:nvPr/>
        </p:nvSpPr>
        <p:spPr>
          <a:xfrm>
            <a:off x="4241318" y="2454354"/>
            <a:ext cx="9805364" cy="5767861"/>
          </a:xfrm>
          <a:custGeom>
            <a:avLst/>
            <a:gdLst/>
            <a:ahLst/>
            <a:cxnLst/>
            <a:rect l="l" t="t" r="r" b="b"/>
            <a:pathLst>
              <a:path w="9805364" h="5767861">
                <a:moveTo>
                  <a:pt x="0" y="0"/>
                </a:moveTo>
                <a:lnTo>
                  <a:pt x="9805364" y="0"/>
                </a:lnTo>
                <a:lnTo>
                  <a:pt x="9805364" y="5767861"/>
                </a:lnTo>
                <a:lnTo>
                  <a:pt x="0" y="5767861"/>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851534" y="942975"/>
            <a:ext cx="11569065" cy="811530"/>
          </a:xfrm>
          <a:prstGeom prst="rect">
            <a:avLst/>
          </a:prstGeom>
        </p:spPr>
        <p:txBody>
          <a:bodyPr wrap="square" lIns="0" tIns="0" rIns="0" bIns="0" rtlCol="0" anchor="t">
            <a:spAutoFit/>
          </a:bodyPr>
          <a:lstStyle/>
          <a:p>
            <a:pPr algn="ctr">
              <a:lnSpc>
                <a:spcPts val="6719"/>
              </a:lnSpc>
              <a:spcBef>
                <a:spcPct val="0"/>
              </a:spcBef>
            </a:pPr>
            <a:r>
              <a:rPr lang="en-US" sz="4800" dirty="0" err="1">
                <a:solidFill>
                  <a:srgbClr val="FDFDFD"/>
                </a:solidFill>
                <a:latin typeface="Open Sans Extra Bold"/>
                <a:ea typeface="Open Sans Extra Bold"/>
                <a:cs typeface="Open Sans Extra Bold"/>
                <a:sym typeface="Open Sans Extra Bold"/>
              </a:rPr>
              <a:t>Phân</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tích</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đặc</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trưng</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của</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các</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cụm</a:t>
            </a:r>
            <a:endParaRPr lang="en-US" sz="4800" dirty="0">
              <a:solidFill>
                <a:srgbClr val="FDFDFD"/>
              </a:solidFill>
              <a:latin typeface="Open Sans Extra Bold"/>
              <a:ea typeface="Open Sans Extra Bold"/>
              <a:cs typeface="Open Sans Extra Bold"/>
              <a:sym typeface="Open Sans Extra Bold"/>
            </a:endParaRPr>
          </a:p>
        </p:txBody>
      </p:sp>
      <p:sp>
        <p:nvSpPr>
          <p:cNvPr id="7" name="TextBox 7"/>
          <p:cNvSpPr txBox="1"/>
          <p:nvPr/>
        </p:nvSpPr>
        <p:spPr>
          <a:xfrm>
            <a:off x="7089973" y="8495030"/>
            <a:ext cx="4108053" cy="763270"/>
          </a:xfrm>
          <a:prstGeom prst="rect">
            <a:avLst/>
          </a:prstGeom>
        </p:spPr>
        <p:txBody>
          <a:bodyPr lIns="0" tIns="0" rIns="0" bIns="0" rtlCol="0" anchor="t">
            <a:spAutoFit/>
          </a:bodyPr>
          <a:lstStyle/>
          <a:p>
            <a:pPr algn="ctr">
              <a:lnSpc>
                <a:spcPts val="3079"/>
              </a:lnSpc>
            </a:pPr>
            <a:r>
              <a:rPr lang="en-US" sz="2199">
                <a:solidFill>
                  <a:srgbClr val="FDFDFD"/>
                </a:solidFill>
                <a:latin typeface="Open Sans Extra Bold"/>
                <a:ea typeface="Open Sans Extra Bold"/>
                <a:cs typeface="Open Sans Extra Bold"/>
                <a:sym typeface="Open Sans Extra Bold"/>
              </a:rPr>
              <a:t>​Tuổi trung bình của các cụm </a:t>
            </a:r>
          </a:p>
          <a:p>
            <a:pPr algn="ctr">
              <a:lnSpc>
                <a:spcPts val="3079"/>
              </a:lnSpc>
              <a:spcBef>
                <a:spcPct val="0"/>
              </a:spcBef>
            </a:pPr>
            <a:endParaRPr lang="en-US" sz="2199">
              <a:solidFill>
                <a:srgbClr val="FDFDFD"/>
              </a:solidFill>
              <a:latin typeface="Open Sans Extra Bold"/>
              <a:ea typeface="Open Sans Extra Bold"/>
              <a:cs typeface="Open Sans Extra Bold"/>
              <a:sym typeface="Open Sans Extra Bold"/>
            </a:endParaRP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5ABC4"/>
        </a:solidFill>
        <a:effectLst/>
      </p:bgPr>
    </p:bg>
    <p:spTree>
      <p:nvGrpSpPr>
        <p:cNvPr id="1" name=""/>
        <p:cNvGrpSpPr/>
        <p:nvPr/>
      </p:nvGrpSpPr>
      <p:grpSpPr>
        <a:xfrm>
          <a:off x="0" y="0"/>
          <a:ext cx="0" cy="0"/>
          <a:chOff x="0" y="0"/>
          <a:chExt cx="0" cy="0"/>
        </a:xfrm>
      </p:grpSpPr>
      <p:grpSp>
        <p:nvGrpSpPr>
          <p:cNvPr id="2" name="Group 2"/>
          <p:cNvGrpSpPr/>
          <p:nvPr/>
        </p:nvGrpSpPr>
        <p:grpSpPr>
          <a:xfrm>
            <a:off x="9904712" y="-268375"/>
            <a:ext cx="10264064" cy="10823749"/>
            <a:chOff x="0" y="0"/>
            <a:chExt cx="676121" cy="712988"/>
          </a:xfrm>
        </p:grpSpPr>
        <p:sp>
          <p:nvSpPr>
            <p:cNvPr id="3" name="Freeform 3"/>
            <p:cNvSpPr/>
            <p:nvPr/>
          </p:nvSpPr>
          <p:spPr>
            <a:xfrm>
              <a:off x="0" y="0"/>
              <a:ext cx="676121" cy="712988"/>
            </a:xfrm>
            <a:custGeom>
              <a:avLst/>
              <a:gdLst/>
              <a:ahLst/>
              <a:cxnLst/>
              <a:rect l="l" t="t" r="r" b="b"/>
              <a:pathLst>
                <a:path w="676121" h="712988">
                  <a:moveTo>
                    <a:pt x="203200" y="0"/>
                  </a:moveTo>
                  <a:lnTo>
                    <a:pt x="676121" y="0"/>
                  </a:lnTo>
                  <a:lnTo>
                    <a:pt x="472921" y="712988"/>
                  </a:lnTo>
                  <a:lnTo>
                    <a:pt x="0" y="712988"/>
                  </a:lnTo>
                  <a:lnTo>
                    <a:pt x="203200" y="0"/>
                  </a:lnTo>
                  <a:close/>
                </a:path>
              </a:pathLst>
            </a:custGeom>
            <a:gradFill rotWithShape="1">
              <a:gsLst>
                <a:gs pos="0">
                  <a:srgbClr val="A3D7D8">
                    <a:alpha val="100000"/>
                  </a:srgbClr>
                </a:gs>
                <a:gs pos="50000">
                  <a:srgbClr val="489EAB">
                    <a:alpha val="100000"/>
                  </a:srgbClr>
                </a:gs>
                <a:gs pos="100000">
                  <a:srgbClr val="FFFFFF">
                    <a:alpha val="100000"/>
                  </a:srgbClr>
                </a:gs>
              </a:gsLst>
              <a:lin ang="2700000"/>
            </a:gradFill>
          </p:spPr>
          <p:txBody>
            <a:bodyPr/>
            <a:lstStyle/>
            <a:p>
              <a:endParaRPr lang="en-US"/>
            </a:p>
          </p:txBody>
        </p:sp>
        <p:sp>
          <p:nvSpPr>
            <p:cNvPr id="4" name="TextBox 4"/>
            <p:cNvSpPr txBox="1"/>
            <p:nvPr/>
          </p:nvSpPr>
          <p:spPr>
            <a:xfrm>
              <a:off x="101600" y="-57150"/>
              <a:ext cx="472921" cy="770138"/>
            </a:xfrm>
            <a:prstGeom prst="rect">
              <a:avLst/>
            </a:prstGeom>
          </p:spPr>
          <p:txBody>
            <a:bodyPr lIns="50800" tIns="50800" rIns="50800" bIns="50800" rtlCol="0" anchor="ctr"/>
            <a:lstStyle/>
            <a:p>
              <a:pPr algn="ctr">
                <a:lnSpc>
                  <a:spcPts val="2803"/>
                </a:lnSpc>
              </a:pPr>
              <a:endParaRPr/>
            </a:p>
          </p:txBody>
        </p:sp>
      </p:grpSp>
      <p:sp>
        <p:nvSpPr>
          <p:cNvPr id="5" name="Freeform 5"/>
          <p:cNvSpPr/>
          <p:nvPr/>
        </p:nvSpPr>
        <p:spPr>
          <a:xfrm>
            <a:off x="4318253" y="2139411"/>
            <a:ext cx="9651494" cy="5891172"/>
          </a:xfrm>
          <a:custGeom>
            <a:avLst/>
            <a:gdLst/>
            <a:ahLst/>
            <a:cxnLst/>
            <a:rect l="l" t="t" r="r" b="b"/>
            <a:pathLst>
              <a:path w="9651494" h="5891172">
                <a:moveTo>
                  <a:pt x="0" y="0"/>
                </a:moveTo>
                <a:lnTo>
                  <a:pt x="9651494" y="0"/>
                </a:lnTo>
                <a:lnTo>
                  <a:pt x="9651494" y="5891171"/>
                </a:lnTo>
                <a:lnTo>
                  <a:pt x="0" y="5891171"/>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851534" y="942975"/>
            <a:ext cx="11873865" cy="811530"/>
          </a:xfrm>
          <a:prstGeom prst="rect">
            <a:avLst/>
          </a:prstGeom>
        </p:spPr>
        <p:txBody>
          <a:bodyPr wrap="square" lIns="0" tIns="0" rIns="0" bIns="0" rtlCol="0" anchor="t">
            <a:spAutoFit/>
          </a:bodyPr>
          <a:lstStyle/>
          <a:p>
            <a:pPr algn="ctr">
              <a:lnSpc>
                <a:spcPts val="6719"/>
              </a:lnSpc>
              <a:spcBef>
                <a:spcPct val="0"/>
              </a:spcBef>
            </a:pPr>
            <a:r>
              <a:rPr lang="en-US" sz="4800" dirty="0" err="1">
                <a:solidFill>
                  <a:srgbClr val="FDFDFD"/>
                </a:solidFill>
                <a:latin typeface="Open Sans Extra Bold"/>
                <a:ea typeface="Open Sans Extra Bold"/>
                <a:cs typeface="Open Sans Extra Bold"/>
                <a:sym typeface="Open Sans Extra Bold"/>
              </a:rPr>
              <a:t>Phân</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tích</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đặc</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trưng</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của</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các</a:t>
            </a:r>
            <a:r>
              <a:rPr lang="en-US" sz="4800" dirty="0">
                <a:solidFill>
                  <a:srgbClr val="FDFDFD"/>
                </a:solidFill>
                <a:latin typeface="Open Sans Extra Bold"/>
                <a:ea typeface="Open Sans Extra Bold"/>
                <a:cs typeface="Open Sans Extra Bold"/>
                <a:sym typeface="Open Sans Extra Bold"/>
              </a:rPr>
              <a:t> </a:t>
            </a:r>
            <a:r>
              <a:rPr lang="en-US" sz="4800" dirty="0" err="1">
                <a:solidFill>
                  <a:srgbClr val="FDFDFD"/>
                </a:solidFill>
                <a:latin typeface="Open Sans Extra Bold"/>
                <a:ea typeface="Open Sans Extra Bold"/>
                <a:cs typeface="Open Sans Extra Bold"/>
                <a:sym typeface="Open Sans Extra Bold"/>
              </a:rPr>
              <a:t>cụm</a:t>
            </a:r>
            <a:endParaRPr lang="en-US" sz="4800" dirty="0">
              <a:solidFill>
                <a:srgbClr val="FDFDFD"/>
              </a:solidFill>
              <a:latin typeface="Open Sans Extra Bold"/>
              <a:ea typeface="Open Sans Extra Bold"/>
              <a:cs typeface="Open Sans Extra Bold"/>
              <a:sym typeface="Open Sans Extra Bold"/>
            </a:endParaRPr>
          </a:p>
        </p:txBody>
      </p:sp>
      <p:sp>
        <p:nvSpPr>
          <p:cNvPr id="7" name="TextBox 7"/>
          <p:cNvSpPr txBox="1"/>
          <p:nvPr/>
        </p:nvSpPr>
        <p:spPr>
          <a:xfrm>
            <a:off x="7478116" y="8495030"/>
            <a:ext cx="3968965" cy="370935"/>
          </a:xfrm>
          <a:prstGeom prst="rect">
            <a:avLst/>
          </a:prstGeom>
        </p:spPr>
        <p:txBody>
          <a:bodyPr wrap="square" lIns="0" tIns="0" rIns="0" bIns="0" rtlCol="0" anchor="t">
            <a:spAutoFit/>
          </a:bodyPr>
          <a:lstStyle/>
          <a:p>
            <a:pPr algn="ctr">
              <a:lnSpc>
                <a:spcPts val="3079"/>
              </a:lnSpc>
              <a:spcBef>
                <a:spcPct val="0"/>
              </a:spcBef>
            </a:pPr>
            <a:r>
              <a:rPr lang="en-US" sz="2199" dirty="0" err="1">
                <a:solidFill>
                  <a:srgbClr val="FDFDFD"/>
                </a:solidFill>
                <a:latin typeface="Open Sans Extra Bold"/>
                <a:ea typeface="Open Sans Extra Bold"/>
                <a:cs typeface="Open Sans Extra Bold"/>
                <a:sym typeface="Open Sans Extra Bold"/>
              </a:rPr>
              <a:t>Is_Parent</a:t>
            </a:r>
            <a:r>
              <a:rPr lang="en-US" sz="2199" dirty="0">
                <a:solidFill>
                  <a:srgbClr val="FDFDFD"/>
                </a:solidFill>
                <a:latin typeface="Open Sans Extra Bold"/>
                <a:ea typeface="Open Sans Extra Bold"/>
                <a:cs typeface="Open Sans Extra Bold"/>
                <a:sym typeface="Open Sans Extra Bold"/>
              </a:rPr>
              <a:t> </a:t>
            </a:r>
            <a:r>
              <a:rPr lang="en-US" sz="2199" dirty="0" err="1">
                <a:solidFill>
                  <a:srgbClr val="FDFDFD"/>
                </a:solidFill>
                <a:latin typeface="Open Sans Extra Bold"/>
                <a:ea typeface="Open Sans Extra Bold"/>
                <a:cs typeface="Open Sans Extra Bold"/>
                <a:sym typeface="Open Sans Extra Bold"/>
              </a:rPr>
              <a:t>theo</a:t>
            </a:r>
            <a:r>
              <a:rPr lang="en-US" sz="2199" dirty="0">
                <a:solidFill>
                  <a:srgbClr val="FDFDFD"/>
                </a:solidFill>
                <a:latin typeface="Open Sans Extra Bold"/>
                <a:ea typeface="Open Sans Extra Bold"/>
                <a:cs typeface="Open Sans Extra Bold"/>
                <a:sym typeface="Open Sans Extra Bold"/>
              </a:rPr>
              <a:t> </a:t>
            </a:r>
            <a:r>
              <a:rPr lang="en-US" sz="2199" dirty="0" err="1">
                <a:solidFill>
                  <a:srgbClr val="FDFDFD"/>
                </a:solidFill>
                <a:latin typeface="Open Sans Extra Bold"/>
                <a:ea typeface="Open Sans Extra Bold"/>
                <a:cs typeface="Open Sans Extra Bold"/>
                <a:sym typeface="Open Sans Extra Bold"/>
              </a:rPr>
              <a:t>các</a:t>
            </a:r>
            <a:r>
              <a:rPr lang="en-US" sz="2199" dirty="0">
                <a:solidFill>
                  <a:srgbClr val="FDFDFD"/>
                </a:solidFill>
                <a:latin typeface="Open Sans Extra Bold"/>
                <a:ea typeface="Open Sans Extra Bold"/>
                <a:cs typeface="Open Sans Extra Bold"/>
                <a:sym typeface="Open Sans Extra Bold"/>
              </a:rPr>
              <a:t> </a:t>
            </a:r>
            <a:r>
              <a:rPr lang="en-US" sz="2199" dirty="0" err="1">
                <a:solidFill>
                  <a:srgbClr val="FDFDFD"/>
                </a:solidFill>
                <a:latin typeface="Open Sans Extra Bold"/>
                <a:ea typeface="Open Sans Extra Bold"/>
                <a:cs typeface="Open Sans Extra Bold"/>
                <a:sym typeface="Open Sans Extra Bold"/>
              </a:rPr>
              <a:t>cụm</a:t>
            </a:r>
            <a:endParaRPr lang="en-US" sz="2199" dirty="0">
              <a:solidFill>
                <a:srgbClr val="FDFDFD"/>
              </a:solidFill>
              <a:latin typeface="Open Sans Extra Bold"/>
              <a:ea typeface="Open Sans Extra Bold"/>
              <a:cs typeface="Open Sans Extra Bold"/>
              <a:sym typeface="Open Sans Extra Bold"/>
            </a:endParaRP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48</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12E3A"/>
        </a:solidFill>
        <a:effectLst/>
      </p:bgPr>
    </p:bg>
    <p:spTree>
      <p:nvGrpSpPr>
        <p:cNvPr id="1" name=""/>
        <p:cNvGrpSpPr/>
        <p:nvPr/>
      </p:nvGrpSpPr>
      <p:grpSpPr>
        <a:xfrm>
          <a:off x="0" y="0"/>
          <a:ext cx="0" cy="0"/>
          <a:chOff x="0" y="0"/>
          <a:chExt cx="0" cy="0"/>
        </a:xfrm>
      </p:grpSpPr>
      <p:sp>
        <p:nvSpPr>
          <p:cNvPr id="2" name="Freeform 2"/>
          <p:cNvSpPr/>
          <p:nvPr/>
        </p:nvSpPr>
        <p:spPr>
          <a:xfrm>
            <a:off x="14565940" y="-491592"/>
            <a:ext cx="8754599" cy="8754599"/>
          </a:xfrm>
          <a:custGeom>
            <a:avLst/>
            <a:gdLst/>
            <a:ahLst/>
            <a:cxnLst/>
            <a:rect l="l" t="t" r="r" b="b"/>
            <a:pathLst>
              <a:path w="8754599" h="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2201419" y="5061812"/>
            <a:ext cx="5246522" cy="7495031"/>
            <a:chOff x="0" y="0"/>
            <a:chExt cx="4445000" cy="6350000"/>
          </a:xfrm>
        </p:grpSpPr>
        <p:sp>
          <p:nvSpPr>
            <p:cNvPr id="4" name="Freeform 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57142" r="-57142"/>
              </a:stretch>
            </a:blipFill>
          </p:spPr>
          <p:txBody>
            <a:bodyPr/>
            <a:lstStyle/>
            <a:p>
              <a:endParaRPr lang="en-US"/>
            </a:p>
          </p:txBody>
        </p:sp>
      </p:grpSp>
      <p:grpSp>
        <p:nvGrpSpPr>
          <p:cNvPr id="5" name="Group 5"/>
          <p:cNvGrpSpPr/>
          <p:nvPr/>
        </p:nvGrpSpPr>
        <p:grpSpPr>
          <a:xfrm rot="-10800000">
            <a:off x="12201419" y="5061812"/>
            <a:ext cx="5246522" cy="7495031"/>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txBody>
            <a:bodyPr/>
            <a:lstStyle/>
            <a:p>
              <a:endParaRPr lang="en-US"/>
            </a:p>
          </p:txBody>
        </p:sp>
      </p:grpSp>
      <p:grpSp>
        <p:nvGrpSpPr>
          <p:cNvPr id="7" name="Group 7"/>
          <p:cNvGrpSpPr/>
          <p:nvPr/>
        </p:nvGrpSpPr>
        <p:grpSpPr>
          <a:xfrm rot="-10800000">
            <a:off x="9144000" y="6196748"/>
            <a:ext cx="2564685" cy="3663835"/>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txBody>
            <a:bodyPr/>
            <a:lstStyle/>
            <a:p>
              <a:endParaRPr lang="en-US"/>
            </a:p>
          </p:txBody>
        </p:sp>
      </p:grpSp>
      <p:grpSp>
        <p:nvGrpSpPr>
          <p:cNvPr id="9" name="Group 9"/>
          <p:cNvGrpSpPr/>
          <p:nvPr/>
        </p:nvGrpSpPr>
        <p:grpSpPr>
          <a:xfrm>
            <a:off x="15763958" y="-781916"/>
            <a:ext cx="1683983" cy="2405689"/>
            <a:chOff x="0" y="0"/>
            <a:chExt cx="4445000" cy="6350000"/>
          </a:xfrm>
        </p:grpSpPr>
        <p:sp>
          <p:nvSpPr>
            <p:cNvPr id="10" name="Freeform 1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txBody>
            <a:bodyPr/>
            <a:lstStyle/>
            <a:p>
              <a:endParaRPr lang="en-US"/>
            </a:p>
          </p:txBody>
        </p:sp>
      </p:grpSp>
      <p:grpSp>
        <p:nvGrpSpPr>
          <p:cNvPr id="11" name="Group 11"/>
          <p:cNvGrpSpPr/>
          <p:nvPr/>
        </p:nvGrpSpPr>
        <p:grpSpPr>
          <a:xfrm>
            <a:off x="8805262" y="-3450194"/>
            <a:ext cx="6752859" cy="9646942"/>
            <a:chOff x="0" y="0"/>
            <a:chExt cx="4445000" cy="6350000"/>
          </a:xfrm>
        </p:grpSpPr>
        <p:sp>
          <p:nvSpPr>
            <p:cNvPr id="12" name="Freeform 1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1428" r="-21428"/>
              </a:stretch>
            </a:blipFill>
          </p:spPr>
          <p:txBody>
            <a:bodyPr/>
            <a:lstStyle/>
            <a:p>
              <a:endParaRPr lang="en-US"/>
            </a:p>
          </p:txBody>
        </p:sp>
      </p:grpSp>
      <p:grpSp>
        <p:nvGrpSpPr>
          <p:cNvPr id="13" name="Group 13"/>
          <p:cNvGrpSpPr/>
          <p:nvPr/>
        </p:nvGrpSpPr>
        <p:grpSpPr>
          <a:xfrm>
            <a:off x="8805262" y="-3450194"/>
            <a:ext cx="6752859" cy="9646942"/>
            <a:chOff x="0" y="0"/>
            <a:chExt cx="4445000" cy="6350000"/>
          </a:xfrm>
        </p:grpSpPr>
        <p:sp>
          <p:nvSpPr>
            <p:cNvPr id="14" name="Freeform 1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txBody>
            <a:bodyPr/>
            <a:lstStyle/>
            <a:p>
              <a:endParaRPr lang="en-US"/>
            </a:p>
          </p:txBody>
        </p:sp>
      </p:grpSp>
      <p:grpSp>
        <p:nvGrpSpPr>
          <p:cNvPr id="15" name="Group 15"/>
          <p:cNvGrpSpPr/>
          <p:nvPr/>
        </p:nvGrpSpPr>
        <p:grpSpPr>
          <a:xfrm rot="5400000">
            <a:off x="16605949" y="3464712"/>
            <a:ext cx="841991" cy="84199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r="-126211"/>
              </a:stretch>
            </a:blipFill>
          </p:spPr>
          <p:txBody>
            <a:bodyPr/>
            <a:lstStyle/>
            <a:p>
              <a:endParaRPr lang="en-US"/>
            </a:p>
          </p:txBody>
        </p:sp>
      </p:grpSp>
      <p:sp>
        <p:nvSpPr>
          <p:cNvPr id="17" name="Freeform 17"/>
          <p:cNvSpPr/>
          <p:nvPr/>
        </p:nvSpPr>
        <p:spPr>
          <a:xfrm>
            <a:off x="-5976625" y="4306703"/>
            <a:ext cx="8754599" cy="8754599"/>
          </a:xfrm>
          <a:custGeom>
            <a:avLst/>
            <a:gdLst/>
            <a:ahLst/>
            <a:cxnLst/>
            <a:rect l="l" t="t" r="r" b="b"/>
            <a:pathLst>
              <a:path w="8754599" h="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906236" y="4306703"/>
            <a:ext cx="7231514" cy="2949525"/>
          </a:xfrm>
          <a:prstGeom prst="rect">
            <a:avLst/>
          </a:prstGeom>
        </p:spPr>
        <p:txBody>
          <a:bodyPr lIns="0" tIns="0" rIns="0" bIns="0" rtlCol="0" anchor="t">
            <a:spAutoFit/>
          </a:bodyPr>
          <a:lstStyle/>
          <a:p>
            <a:pPr algn="l">
              <a:lnSpc>
                <a:spcPts val="11466"/>
              </a:lnSpc>
            </a:pPr>
            <a:r>
              <a:rPr lang="en-US" sz="9555" b="1" dirty="0">
                <a:solidFill>
                  <a:srgbClr val="17E3B2"/>
                </a:solidFill>
                <a:latin typeface="Open Sans Extra Bold" panose="020B0604020202020204" charset="0"/>
                <a:ea typeface="Open Sans Extra Bold" panose="020B0604020202020204" charset="0"/>
                <a:cs typeface="Open Sans Extra Bold" panose="020B0604020202020204" charset="0"/>
                <a:sym typeface="Almarai Bold"/>
              </a:rPr>
              <a:t>​ KẾT LUẬN </a:t>
            </a:r>
          </a:p>
          <a:p>
            <a:pPr algn="l">
              <a:lnSpc>
                <a:spcPts val="11466"/>
              </a:lnSpc>
            </a:pPr>
            <a:endParaRPr lang="en-US" sz="9555" b="1" dirty="0">
              <a:solidFill>
                <a:srgbClr val="17E3B2"/>
              </a:solidFill>
              <a:latin typeface="Almarai Bold"/>
              <a:ea typeface="Almarai Bold"/>
              <a:cs typeface="Almarai Bold"/>
              <a:sym typeface="Almarai Bold"/>
            </a:endParaRPr>
          </a:p>
        </p:txBody>
      </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7E3B2"/>
                </a:solidFill>
                <a:latin typeface="Noto Serif Display"/>
                <a:ea typeface="Noto Serif Display"/>
                <a:cs typeface="Noto Serif Display"/>
                <a:sym typeface="Noto Serif Display"/>
              </a:rPr>
              <a:t>49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667000" y="-3256135"/>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121357" y="1436911"/>
            <a:ext cx="16045285"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Ứng dụng phổ biến của việc phân cụm khách hàng</a:t>
            </a:r>
          </a:p>
        </p:txBody>
      </p:sp>
      <p:sp>
        <p:nvSpPr>
          <p:cNvPr id="6" name="TextBox 6"/>
          <p:cNvSpPr txBox="1"/>
          <p:nvPr/>
        </p:nvSpPr>
        <p:spPr>
          <a:xfrm>
            <a:off x="2163591" y="2771003"/>
            <a:ext cx="13960818" cy="2372497"/>
          </a:xfrm>
          <a:prstGeom prst="rect">
            <a:avLst/>
          </a:prstGeom>
        </p:spPr>
        <p:txBody>
          <a:bodyPr lIns="0" tIns="0" rIns="0" bIns="0" rtlCol="0" anchor="t">
            <a:spAutoFit/>
          </a:bodyPr>
          <a:lstStyle/>
          <a:p>
            <a:pPr marL="722103" lvl="1" indent="-361051" algn="l">
              <a:lnSpc>
                <a:spcPts val="4682"/>
              </a:lnSpc>
              <a:buFont typeface="Arial"/>
              <a:buChar char="•"/>
            </a:pPr>
            <a:r>
              <a:rPr lang="en-US" sz="3344">
                <a:solidFill>
                  <a:srgbClr val="051D40"/>
                </a:solidFill>
                <a:latin typeface="Poppins"/>
                <a:ea typeface="Poppins"/>
                <a:cs typeface="Poppins"/>
                <a:sym typeface="Poppins"/>
              </a:rPr>
              <a:t>​Chiến lược tiếp thị cá nhân hóa</a:t>
            </a:r>
          </a:p>
          <a:p>
            <a:pPr marL="722103" lvl="1" indent="-361051" algn="l">
              <a:lnSpc>
                <a:spcPts val="4682"/>
              </a:lnSpc>
              <a:buFont typeface="Arial"/>
              <a:buChar char="•"/>
            </a:pPr>
            <a:r>
              <a:rPr lang="en-US" sz="3344">
                <a:solidFill>
                  <a:srgbClr val="051D40"/>
                </a:solidFill>
                <a:latin typeface="Poppins"/>
                <a:ea typeface="Poppins"/>
                <a:cs typeface="Poppins"/>
                <a:sym typeface="Poppins"/>
              </a:rPr>
              <a:t>​Dự đoán giá trị lâu dài của khách hàng (CLV)</a:t>
            </a:r>
          </a:p>
          <a:p>
            <a:pPr marL="722103" lvl="1" indent="-361051" algn="l">
              <a:lnSpc>
                <a:spcPts val="4682"/>
              </a:lnSpc>
              <a:buFont typeface="Arial"/>
              <a:buChar char="•"/>
            </a:pPr>
            <a:r>
              <a:rPr lang="en-US" sz="3344">
                <a:solidFill>
                  <a:srgbClr val="051D40"/>
                </a:solidFill>
                <a:latin typeface="Poppins"/>
                <a:ea typeface="Poppins"/>
                <a:cs typeface="Poppins"/>
                <a:sym typeface="Poppins"/>
              </a:rPr>
              <a:t>​Phân tích nhu cầu khách hàng</a:t>
            </a:r>
          </a:p>
          <a:p>
            <a:pPr marL="722103" lvl="1" indent="-361051" algn="l">
              <a:lnSpc>
                <a:spcPts val="4682"/>
              </a:lnSpc>
              <a:buFont typeface="Arial"/>
              <a:buChar char="•"/>
            </a:pPr>
            <a:r>
              <a:rPr lang="en-US" sz="3344">
                <a:solidFill>
                  <a:srgbClr val="051D40"/>
                </a:solidFill>
                <a:latin typeface="Poppins"/>
                <a:ea typeface="Poppins"/>
                <a:cs typeface="Poppins"/>
                <a:sym typeface="Poppins"/>
              </a:rPr>
              <a:t>​Định giá sản phẩm và dịch vụ</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51D40"/>
                </a:solidFill>
                <a:latin typeface="Noto Serif Display"/>
                <a:ea typeface="Noto Serif Display"/>
                <a:cs typeface="Noto Serif Display"/>
                <a:sym typeface="Noto Serif Display"/>
              </a:rPr>
              <a:t>5</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A3265"/>
        </a:solidFill>
        <a:effectLst/>
      </p:bgPr>
    </p:bg>
    <p:spTree>
      <p:nvGrpSpPr>
        <p:cNvPr id="1" name=""/>
        <p:cNvGrpSpPr/>
        <p:nvPr/>
      </p:nvGrpSpPr>
      <p:grpSpPr>
        <a:xfrm>
          <a:off x="0" y="0"/>
          <a:ext cx="0" cy="0"/>
          <a:chOff x="0" y="0"/>
          <a:chExt cx="0" cy="0"/>
        </a:xfrm>
      </p:grpSpPr>
      <p:grpSp>
        <p:nvGrpSpPr>
          <p:cNvPr id="2" name="Group 2"/>
          <p:cNvGrpSpPr/>
          <p:nvPr/>
        </p:nvGrpSpPr>
        <p:grpSpPr>
          <a:xfrm>
            <a:off x="-6005391" y="-56898"/>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txBody>
            <a:bodyPr/>
            <a:lstStyle/>
            <a:p>
              <a:endParaRPr lang="en-US"/>
            </a:p>
          </p:txBody>
        </p:sp>
      </p:grpSp>
      <p:grpSp>
        <p:nvGrpSpPr>
          <p:cNvPr id="4" name="Group 4"/>
          <p:cNvGrpSpPr/>
          <p:nvPr/>
        </p:nvGrpSpPr>
        <p:grpSpPr>
          <a:xfrm>
            <a:off x="-4976691" y="-56898"/>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txBody>
            <a:bodyPr/>
            <a:lstStyle/>
            <a:p>
              <a:endParaRPr lang="en-US"/>
            </a:p>
          </p:txBody>
        </p:sp>
      </p:grpSp>
      <p:grpSp>
        <p:nvGrpSpPr>
          <p:cNvPr id="6" name="Group 6"/>
          <p:cNvGrpSpPr/>
          <p:nvPr/>
        </p:nvGrpSpPr>
        <p:grpSpPr>
          <a:xfrm rot="5400000">
            <a:off x="8513348" y="1676216"/>
            <a:ext cx="518653" cy="403322"/>
            <a:chOff x="0" y="0"/>
            <a:chExt cx="812800" cy="632061"/>
          </a:xfrm>
        </p:grpSpPr>
        <p:sp>
          <p:nvSpPr>
            <p:cNvPr id="7" name="Freeform 7"/>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txBody>
            <a:bodyPr/>
            <a:lstStyle/>
            <a:p>
              <a:endParaRPr lang="en-US"/>
            </a:p>
          </p:txBody>
        </p:sp>
        <p:sp>
          <p:nvSpPr>
            <p:cNvPr id="8" name="TextBox 8"/>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rot="5400000">
            <a:off x="8513348" y="3312446"/>
            <a:ext cx="518653" cy="403322"/>
            <a:chOff x="0" y="0"/>
            <a:chExt cx="812800" cy="632061"/>
          </a:xfrm>
        </p:grpSpPr>
        <p:sp>
          <p:nvSpPr>
            <p:cNvPr id="10" name="Freeform 10"/>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txBody>
            <a:bodyPr/>
            <a:lstStyle/>
            <a:p>
              <a:endParaRPr lang="en-US"/>
            </a:p>
          </p:txBody>
        </p:sp>
        <p:sp>
          <p:nvSpPr>
            <p:cNvPr id="11" name="TextBox 11"/>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rot="5400000">
            <a:off x="8513348" y="4941839"/>
            <a:ext cx="518653" cy="403322"/>
            <a:chOff x="0" y="0"/>
            <a:chExt cx="812800" cy="632061"/>
          </a:xfrm>
        </p:grpSpPr>
        <p:sp>
          <p:nvSpPr>
            <p:cNvPr id="13" name="Freeform 13"/>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txBody>
            <a:bodyPr/>
            <a:lstStyle/>
            <a:p>
              <a:endParaRPr lang="en-US"/>
            </a:p>
          </p:txBody>
        </p:sp>
        <p:sp>
          <p:nvSpPr>
            <p:cNvPr id="14" name="TextBox 14"/>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grpSp>
        <p:nvGrpSpPr>
          <p:cNvPr id="15" name="Group 15"/>
          <p:cNvGrpSpPr/>
          <p:nvPr/>
        </p:nvGrpSpPr>
        <p:grpSpPr>
          <a:xfrm rot="5400000">
            <a:off x="8513348" y="6593231"/>
            <a:ext cx="518653" cy="403322"/>
            <a:chOff x="0" y="0"/>
            <a:chExt cx="812800" cy="632061"/>
          </a:xfrm>
        </p:grpSpPr>
        <p:sp>
          <p:nvSpPr>
            <p:cNvPr id="16" name="Freeform 16"/>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txBody>
            <a:bodyPr/>
            <a:lstStyle/>
            <a:p>
              <a:endParaRPr lang="en-US"/>
            </a:p>
          </p:txBody>
        </p:sp>
        <p:sp>
          <p:nvSpPr>
            <p:cNvPr id="17" name="TextBox 17"/>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grpSp>
        <p:nvGrpSpPr>
          <p:cNvPr id="18" name="Group 18"/>
          <p:cNvGrpSpPr/>
          <p:nvPr/>
        </p:nvGrpSpPr>
        <p:grpSpPr>
          <a:xfrm rot="5400000">
            <a:off x="8513348" y="8243793"/>
            <a:ext cx="518653" cy="403322"/>
            <a:chOff x="0" y="0"/>
            <a:chExt cx="812800" cy="632061"/>
          </a:xfrm>
        </p:grpSpPr>
        <p:sp>
          <p:nvSpPr>
            <p:cNvPr id="19" name="Freeform 19"/>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txBody>
            <a:bodyPr/>
            <a:lstStyle/>
            <a:p>
              <a:endParaRPr lang="en-US"/>
            </a:p>
          </p:txBody>
        </p:sp>
        <p:sp>
          <p:nvSpPr>
            <p:cNvPr id="20" name="TextBox 20"/>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sp>
        <p:nvSpPr>
          <p:cNvPr id="21" name="TextBox 21"/>
          <p:cNvSpPr txBox="1"/>
          <p:nvPr/>
        </p:nvSpPr>
        <p:spPr>
          <a:xfrm>
            <a:off x="9288463" y="3188105"/>
            <a:ext cx="7175558" cy="528093"/>
          </a:xfrm>
          <a:prstGeom prst="rect">
            <a:avLst/>
          </a:prstGeom>
        </p:spPr>
        <p:txBody>
          <a:bodyPr lIns="0" tIns="0" rIns="0" bIns="0" rtlCol="0" anchor="t">
            <a:spAutoFit/>
          </a:bodyPr>
          <a:lstStyle/>
          <a:p>
            <a:pPr marL="0" lvl="0" indent="0" algn="l">
              <a:lnSpc>
                <a:spcPts val="4373"/>
              </a:lnSpc>
              <a:spcBef>
                <a:spcPct val="0"/>
              </a:spcBef>
            </a:pPr>
            <a:r>
              <a:rPr lang="en-US" sz="3168"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NHANH CHÓNG VỚI DỮ LIỆU LỚN</a:t>
            </a:r>
          </a:p>
        </p:txBody>
      </p:sp>
      <p:sp>
        <p:nvSpPr>
          <p:cNvPr id="22" name="TextBox 22"/>
          <p:cNvSpPr txBox="1"/>
          <p:nvPr/>
        </p:nvSpPr>
        <p:spPr>
          <a:xfrm>
            <a:off x="9288463" y="1533193"/>
            <a:ext cx="5481468" cy="540982"/>
          </a:xfrm>
          <a:prstGeom prst="rect">
            <a:avLst/>
          </a:prstGeom>
        </p:spPr>
        <p:txBody>
          <a:bodyPr lIns="0" tIns="0" rIns="0" bIns="0" rtlCol="0" anchor="t">
            <a:spAutoFit/>
          </a:bodyPr>
          <a:lstStyle/>
          <a:p>
            <a:pPr marL="0" lvl="0" indent="0" algn="l">
              <a:lnSpc>
                <a:spcPts val="4511"/>
              </a:lnSpc>
              <a:spcBef>
                <a:spcPct val="0"/>
              </a:spcBef>
            </a:pPr>
            <a:r>
              <a:rPr lang="en-US" sz="3268"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ĐƠN GIẢN VÀ DỄ HIỂU</a:t>
            </a:r>
          </a:p>
        </p:txBody>
      </p:sp>
      <p:sp>
        <p:nvSpPr>
          <p:cNvPr id="23" name="TextBox 23"/>
          <p:cNvSpPr txBox="1"/>
          <p:nvPr/>
        </p:nvSpPr>
        <p:spPr>
          <a:xfrm>
            <a:off x="9286803" y="4808341"/>
            <a:ext cx="4526606" cy="528093"/>
          </a:xfrm>
          <a:prstGeom prst="rect">
            <a:avLst/>
          </a:prstGeom>
        </p:spPr>
        <p:txBody>
          <a:bodyPr lIns="0" tIns="0" rIns="0" bIns="0" rtlCol="0" anchor="t">
            <a:spAutoFit/>
          </a:bodyPr>
          <a:lstStyle/>
          <a:p>
            <a:pPr marL="0" lvl="0" indent="0" algn="l">
              <a:lnSpc>
                <a:spcPts val="4373"/>
              </a:lnSpc>
              <a:spcBef>
                <a:spcPct val="0"/>
              </a:spcBef>
            </a:pPr>
            <a:r>
              <a:rPr lang="en-US" sz="3168"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DỄ DÀNG TRIỂN KHAI</a:t>
            </a:r>
          </a:p>
        </p:txBody>
      </p:sp>
      <p:sp>
        <p:nvSpPr>
          <p:cNvPr id="24" name="TextBox 24"/>
          <p:cNvSpPr txBox="1"/>
          <p:nvPr/>
        </p:nvSpPr>
        <p:spPr>
          <a:xfrm>
            <a:off x="9288462" y="6459734"/>
            <a:ext cx="7475537" cy="528093"/>
          </a:xfrm>
          <a:prstGeom prst="rect">
            <a:avLst/>
          </a:prstGeom>
        </p:spPr>
        <p:txBody>
          <a:bodyPr wrap="square" lIns="0" tIns="0" rIns="0" bIns="0" rtlCol="0" anchor="t">
            <a:spAutoFit/>
          </a:bodyPr>
          <a:lstStyle/>
          <a:p>
            <a:pPr marL="0" lvl="0" indent="0" algn="l">
              <a:lnSpc>
                <a:spcPts val="4373"/>
              </a:lnSpc>
              <a:spcBef>
                <a:spcPct val="0"/>
              </a:spcBef>
            </a:pPr>
            <a:r>
              <a:rPr lang="en-US" sz="3168"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ỨNG DỤNG THỰC TIỄN RỘNG RÃI</a:t>
            </a:r>
          </a:p>
        </p:txBody>
      </p:sp>
      <p:sp>
        <p:nvSpPr>
          <p:cNvPr id="25" name="TextBox 25"/>
          <p:cNvSpPr txBox="1"/>
          <p:nvPr/>
        </p:nvSpPr>
        <p:spPr>
          <a:xfrm>
            <a:off x="9288463" y="8082551"/>
            <a:ext cx="3587779" cy="528093"/>
          </a:xfrm>
          <a:prstGeom prst="rect">
            <a:avLst/>
          </a:prstGeom>
        </p:spPr>
        <p:txBody>
          <a:bodyPr lIns="0" tIns="0" rIns="0" bIns="0" rtlCol="0" anchor="t">
            <a:spAutoFit/>
          </a:bodyPr>
          <a:lstStyle/>
          <a:p>
            <a:pPr marL="0" lvl="0" indent="0" algn="l">
              <a:lnSpc>
                <a:spcPts val="4373"/>
              </a:lnSpc>
              <a:spcBef>
                <a:spcPct val="0"/>
              </a:spcBef>
            </a:pPr>
            <a:r>
              <a:rPr lang="en-US" sz="3168"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TÍNH LINH HOẠT</a:t>
            </a:r>
          </a:p>
        </p:txBody>
      </p:sp>
      <p:grpSp>
        <p:nvGrpSpPr>
          <p:cNvPr id="26" name="Group 26"/>
          <p:cNvGrpSpPr/>
          <p:nvPr/>
        </p:nvGrpSpPr>
        <p:grpSpPr>
          <a:xfrm>
            <a:off x="5478059" y="3920409"/>
            <a:ext cx="2446183" cy="244618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txBody>
            <a:bodyPr/>
            <a:lstStyle/>
            <a:p>
              <a:endParaRPr lang="en-US"/>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29" name="Group 29"/>
          <p:cNvGrpSpPr/>
          <p:nvPr/>
        </p:nvGrpSpPr>
        <p:grpSpPr>
          <a:xfrm>
            <a:off x="17259300" y="2066886"/>
            <a:ext cx="5754080" cy="8220114"/>
            <a:chOff x="0" y="0"/>
            <a:chExt cx="4445000" cy="6350000"/>
          </a:xfrm>
        </p:grpSpPr>
        <p:sp>
          <p:nvSpPr>
            <p:cNvPr id="30" name="Freeform 3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txBody>
            <a:bodyPr/>
            <a:lstStyle/>
            <a:p>
              <a:endParaRPr lang="en-US"/>
            </a:p>
          </p:txBody>
        </p:sp>
      </p:grpSp>
      <p:grpSp>
        <p:nvGrpSpPr>
          <p:cNvPr id="31" name="Group 31"/>
          <p:cNvGrpSpPr/>
          <p:nvPr/>
        </p:nvGrpSpPr>
        <p:grpSpPr>
          <a:xfrm rot="-10800000">
            <a:off x="-4533696" y="169116"/>
            <a:ext cx="5754080" cy="8220114"/>
            <a:chOff x="0" y="0"/>
            <a:chExt cx="4445000" cy="6350000"/>
          </a:xfrm>
        </p:grpSpPr>
        <p:sp>
          <p:nvSpPr>
            <p:cNvPr id="32" name="Freeform 3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txBody>
            <a:bodyPr/>
            <a:lstStyle/>
            <a:p>
              <a:endParaRPr lang="en-US"/>
            </a:p>
          </p:txBody>
        </p:sp>
      </p:grpSp>
      <p:sp>
        <p:nvSpPr>
          <p:cNvPr id="33" name="TextBox 33"/>
          <p:cNvSpPr txBox="1"/>
          <p:nvPr/>
        </p:nvSpPr>
        <p:spPr>
          <a:xfrm>
            <a:off x="942975" y="4709201"/>
            <a:ext cx="4135034" cy="977319"/>
          </a:xfrm>
          <a:prstGeom prst="rect">
            <a:avLst/>
          </a:prstGeom>
        </p:spPr>
        <p:txBody>
          <a:bodyPr lIns="0" tIns="0" rIns="0" bIns="0" rtlCol="0" anchor="t">
            <a:spAutoFit/>
          </a:bodyPr>
          <a:lstStyle/>
          <a:p>
            <a:pPr marL="0" lvl="0" indent="0" algn="l">
              <a:lnSpc>
                <a:spcPts val="7884"/>
              </a:lnSpc>
              <a:spcBef>
                <a:spcPct val="0"/>
              </a:spcBef>
            </a:pPr>
            <a:r>
              <a:rPr lang="en-US" sz="6570"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ƯU ĐIỂM</a:t>
            </a:r>
          </a:p>
        </p:txBody>
      </p:sp>
      <p:sp>
        <p:nvSpPr>
          <p:cNvPr id="34" name="TextBox 3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A3265"/>
        </a:solidFill>
        <a:effectLst/>
      </p:bgPr>
    </p:bg>
    <p:spTree>
      <p:nvGrpSpPr>
        <p:cNvPr id="1" name=""/>
        <p:cNvGrpSpPr/>
        <p:nvPr/>
      </p:nvGrpSpPr>
      <p:grpSpPr>
        <a:xfrm>
          <a:off x="0" y="0"/>
          <a:ext cx="0" cy="0"/>
          <a:chOff x="0" y="0"/>
          <a:chExt cx="0" cy="0"/>
        </a:xfrm>
      </p:grpSpPr>
      <p:grpSp>
        <p:nvGrpSpPr>
          <p:cNvPr id="2" name="Group 2"/>
          <p:cNvGrpSpPr/>
          <p:nvPr/>
        </p:nvGrpSpPr>
        <p:grpSpPr>
          <a:xfrm>
            <a:off x="-6005391" y="-56898"/>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txBody>
            <a:bodyPr/>
            <a:lstStyle/>
            <a:p>
              <a:endParaRPr lang="en-US"/>
            </a:p>
          </p:txBody>
        </p:sp>
      </p:grpSp>
      <p:grpSp>
        <p:nvGrpSpPr>
          <p:cNvPr id="4" name="Group 4"/>
          <p:cNvGrpSpPr/>
          <p:nvPr/>
        </p:nvGrpSpPr>
        <p:grpSpPr>
          <a:xfrm>
            <a:off x="-4976691" y="-56898"/>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txBody>
            <a:bodyPr/>
            <a:lstStyle/>
            <a:p>
              <a:endParaRPr lang="en-US"/>
            </a:p>
          </p:txBody>
        </p:sp>
      </p:grpSp>
      <p:grpSp>
        <p:nvGrpSpPr>
          <p:cNvPr id="6" name="Group 6"/>
          <p:cNvGrpSpPr/>
          <p:nvPr/>
        </p:nvGrpSpPr>
        <p:grpSpPr>
          <a:xfrm rot="5400000">
            <a:off x="8513348" y="1676216"/>
            <a:ext cx="518653" cy="403322"/>
            <a:chOff x="0" y="0"/>
            <a:chExt cx="812800" cy="632061"/>
          </a:xfrm>
        </p:grpSpPr>
        <p:sp>
          <p:nvSpPr>
            <p:cNvPr id="7" name="Freeform 7"/>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txBody>
            <a:bodyPr/>
            <a:lstStyle/>
            <a:p>
              <a:endParaRPr lang="en-US"/>
            </a:p>
          </p:txBody>
        </p:sp>
        <p:sp>
          <p:nvSpPr>
            <p:cNvPr id="8" name="TextBox 8"/>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rot="5400000">
            <a:off x="8513348" y="4941839"/>
            <a:ext cx="518653" cy="403322"/>
            <a:chOff x="0" y="0"/>
            <a:chExt cx="812800" cy="632061"/>
          </a:xfrm>
        </p:grpSpPr>
        <p:sp>
          <p:nvSpPr>
            <p:cNvPr id="10" name="Freeform 10"/>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txBody>
            <a:bodyPr/>
            <a:lstStyle/>
            <a:p>
              <a:endParaRPr lang="en-US"/>
            </a:p>
          </p:txBody>
        </p:sp>
        <p:sp>
          <p:nvSpPr>
            <p:cNvPr id="11" name="TextBox 11"/>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rot="5400000">
            <a:off x="8513348" y="8243793"/>
            <a:ext cx="518653" cy="403322"/>
            <a:chOff x="0" y="0"/>
            <a:chExt cx="812800" cy="632061"/>
          </a:xfrm>
        </p:grpSpPr>
        <p:sp>
          <p:nvSpPr>
            <p:cNvPr id="13" name="Freeform 13"/>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txBody>
            <a:bodyPr/>
            <a:lstStyle/>
            <a:p>
              <a:endParaRPr lang="en-US"/>
            </a:p>
          </p:txBody>
        </p:sp>
        <p:sp>
          <p:nvSpPr>
            <p:cNvPr id="14" name="TextBox 14"/>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sp>
        <p:nvSpPr>
          <p:cNvPr id="15" name="TextBox 15"/>
          <p:cNvSpPr txBox="1"/>
          <p:nvPr/>
        </p:nvSpPr>
        <p:spPr>
          <a:xfrm>
            <a:off x="9288463" y="1533193"/>
            <a:ext cx="6991861" cy="540982"/>
          </a:xfrm>
          <a:prstGeom prst="rect">
            <a:avLst/>
          </a:prstGeom>
        </p:spPr>
        <p:txBody>
          <a:bodyPr lIns="0" tIns="0" rIns="0" bIns="0" rtlCol="0" anchor="t">
            <a:spAutoFit/>
          </a:bodyPr>
          <a:lstStyle/>
          <a:p>
            <a:pPr marL="0" lvl="0" indent="0" algn="l">
              <a:lnSpc>
                <a:spcPts val="4511"/>
              </a:lnSpc>
              <a:spcBef>
                <a:spcPct val="0"/>
              </a:spcBef>
            </a:pPr>
            <a:r>
              <a:rPr lang="en-US" sz="3268"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CẦN XÁC ĐỊNH TRƯỚC SỐ CỤM K</a:t>
            </a:r>
          </a:p>
        </p:txBody>
      </p:sp>
      <p:sp>
        <p:nvSpPr>
          <p:cNvPr id="16" name="TextBox 16"/>
          <p:cNvSpPr txBox="1"/>
          <p:nvPr/>
        </p:nvSpPr>
        <p:spPr>
          <a:xfrm>
            <a:off x="9286803" y="4808341"/>
            <a:ext cx="7767042" cy="528093"/>
          </a:xfrm>
          <a:prstGeom prst="rect">
            <a:avLst/>
          </a:prstGeom>
        </p:spPr>
        <p:txBody>
          <a:bodyPr lIns="0" tIns="0" rIns="0" bIns="0" rtlCol="0" anchor="t">
            <a:spAutoFit/>
          </a:bodyPr>
          <a:lstStyle/>
          <a:p>
            <a:pPr marL="0" lvl="0" indent="0" algn="l">
              <a:lnSpc>
                <a:spcPts val="4373"/>
              </a:lnSpc>
              <a:spcBef>
                <a:spcPct val="0"/>
              </a:spcBef>
            </a:pPr>
            <a:r>
              <a:rPr lang="en-US" sz="3168"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CHỌN KHỞI TẠO CENTROID BAN ĐẦU</a:t>
            </a:r>
          </a:p>
        </p:txBody>
      </p:sp>
      <p:sp>
        <p:nvSpPr>
          <p:cNvPr id="17" name="TextBox 17"/>
          <p:cNvSpPr txBox="1"/>
          <p:nvPr/>
        </p:nvSpPr>
        <p:spPr>
          <a:xfrm>
            <a:off x="9288463" y="8082551"/>
            <a:ext cx="6991861" cy="528093"/>
          </a:xfrm>
          <a:prstGeom prst="rect">
            <a:avLst/>
          </a:prstGeom>
        </p:spPr>
        <p:txBody>
          <a:bodyPr lIns="0" tIns="0" rIns="0" bIns="0" rtlCol="0" anchor="t">
            <a:spAutoFit/>
          </a:bodyPr>
          <a:lstStyle/>
          <a:p>
            <a:pPr marL="0" lvl="0" indent="0" algn="l">
              <a:lnSpc>
                <a:spcPts val="4373"/>
              </a:lnSpc>
              <a:spcBef>
                <a:spcPct val="0"/>
              </a:spcBef>
            </a:pPr>
            <a:r>
              <a:rPr lang="en-US" sz="3168"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NHẠY CẢM VỚI DỮ LIỆU NGOẠI LỆ</a:t>
            </a:r>
          </a:p>
        </p:txBody>
      </p:sp>
      <p:grpSp>
        <p:nvGrpSpPr>
          <p:cNvPr id="18" name="Group 18"/>
          <p:cNvGrpSpPr/>
          <p:nvPr/>
        </p:nvGrpSpPr>
        <p:grpSpPr>
          <a:xfrm>
            <a:off x="5478059" y="3920409"/>
            <a:ext cx="2446183" cy="244618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200025" cap="sq">
              <a:solidFill>
                <a:srgbClr val="051D40"/>
              </a:solidFill>
              <a:prstDash val="solid"/>
              <a:miter/>
            </a:ln>
          </p:spPr>
          <p:txBody>
            <a:bodyPr/>
            <a:lstStyle/>
            <a:p>
              <a:endParaRPr lang="en-US"/>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21" name="Group 21"/>
          <p:cNvGrpSpPr/>
          <p:nvPr/>
        </p:nvGrpSpPr>
        <p:grpSpPr>
          <a:xfrm>
            <a:off x="17259300" y="2066886"/>
            <a:ext cx="5754080" cy="8220114"/>
            <a:chOff x="0" y="0"/>
            <a:chExt cx="4445000" cy="6350000"/>
          </a:xfrm>
        </p:grpSpPr>
        <p:sp>
          <p:nvSpPr>
            <p:cNvPr id="22" name="Freeform 2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txBody>
            <a:bodyPr/>
            <a:lstStyle/>
            <a:p>
              <a:endParaRPr lang="en-US"/>
            </a:p>
          </p:txBody>
        </p:sp>
      </p:grpSp>
      <p:grpSp>
        <p:nvGrpSpPr>
          <p:cNvPr id="23" name="Group 23"/>
          <p:cNvGrpSpPr/>
          <p:nvPr/>
        </p:nvGrpSpPr>
        <p:grpSpPr>
          <a:xfrm rot="-10800000">
            <a:off x="-4533696" y="169116"/>
            <a:ext cx="5754080" cy="8220114"/>
            <a:chOff x="0" y="0"/>
            <a:chExt cx="4445000" cy="6350000"/>
          </a:xfrm>
        </p:grpSpPr>
        <p:sp>
          <p:nvSpPr>
            <p:cNvPr id="24" name="Freeform 2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txBody>
            <a:bodyPr/>
            <a:lstStyle/>
            <a:p>
              <a:endParaRPr lang="en-US"/>
            </a:p>
          </p:txBody>
        </p:sp>
      </p:grpSp>
      <p:sp>
        <p:nvSpPr>
          <p:cNvPr id="25" name="TextBox 25"/>
          <p:cNvSpPr txBox="1"/>
          <p:nvPr/>
        </p:nvSpPr>
        <p:spPr>
          <a:xfrm>
            <a:off x="942975" y="4709201"/>
            <a:ext cx="4135034" cy="977319"/>
          </a:xfrm>
          <a:prstGeom prst="rect">
            <a:avLst/>
          </a:prstGeom>
        </p:spPr>
        <p:txBody>
          <a:bodyPr lIns="0" tIns="0" rIns="0" bIns="0" rtlCol="0" anchor="t">
            <a:spAutoFit/>
          </a:bodyPr>
          <a:lstStyle/>
          <a:p>
            <a:pPr marL="0" lvl="0" indent="0" algn="l">
              <a:lnSpc>
                <a:spcPts val="7884"/>
              </a:lnSpc>
              <a:spcBef>
                <a:spcPct val="0"/>
              </a:spcBef>
            </a:pPr>
            <a:r>
              <a:rPr lang="en-US" sz="6570"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HẠN CHẾ</a:t>
            </a: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A3265"/>
        </a:solidFill>
        <a:effectLst/>
      </p:bgPr>
    </p:bg>
    <p:spTree>
      <p:nvGrpSpPr>
        <p:cNvPr id="1" name=""/>
        <p:cNvGrpSpPr/>
        <p:nvPr/>
      </p:nvGrpSpPr>
      <p:grpSpPr>
        <a:xfrm>
          <a:off x="0" y="0"/>
          <a:ext cx="0" cy="0"/>
          <a:chOff x="0" y="0"/>
          <a:chExt cx="0" cy="0"/>
        </a:xfrm>
      </p:grpSpPr>
      <p:grpSp>
        <p:nvGrpSpPr>
          <p:cNvPr id="2" name="Group 2"/>
          <p:cNvGrpSpPr/>
          <p:nvPr/>
        </p:nvGrpSpPr>
        <p:grpSpPr>
          <a:xfrm>
            <a:off x="-6005391" y="-56898"/>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txBody>
            <a:bodyPr/>
            <a:lstStyle/>
            <a:p>
              <a:endParaRPr lang="en-US"/>
            </a:p>
          </p:txBody>
        </p:sp>
      </p:grpSp>
      <p:grpSp>
        <p:nvGrpSpPr>
          <p:cNvPr id="4" name="Group 4"/>
          <p:cNvGrpSpPr/>
          <p:nvPr/>
        </p:nvGrpSpPr>
        <p:grpSpPr>
          <a:xfrm>
            <a:off x="-4976691" y="-56898"/>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txBody>
            <a:bodyPr/>
            <a:lstStyle/>
            <a:p>
              <a:endParaRPr lang="en-US"/>
            </a:p>
          </p:txBody>
        </p:sp>
      </p:grpSp>
      <p:grpSp>
        <p:nvGrpSpPr>
          <p:cNvPr id="6" name="Group 6"/>
          <p:cNvGrpSpPr/>
          <p:nvPr/>
        </p:nvGrpSpPr>
        <p:grpSpPr>
          <a:xfrm rot="5400000">
            <a:off x="8513348" y="3718747"/>
            <a:ext cx="518653" cy="403322"/>
            <a:chOff x="0" y="0"/>
            <a:chExt cx="812800" cy="632061"/>
          </a:xfrm>
        </p:grpSpPr>
        <p:sp>
          <p:nvSpPr>
            <p:cNvPr id="7" name="Freeform 7"/>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txBody>
            <a:bodyPr/>
            <a:lstStyle/>
            <a:p>
              <a:endParaRPr lang="en-US"/>
            </a:p>
          </p:txBody>
        </p:sp>
        <p:sp>
          <p:nvSpPr>
            <p:cNvPr id="8" name="TextBox 8"/>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rot="5400000">
            <a:off x="8513348" y="6434564"/>
            <a:ext cx="518653" cy="403322"/>
            <a:chOff x="0" y="0"/>
            <a:chExt cx="812800" cy="632061"/>
          </a:xfrm>
        </p:grpSpPr>
        <p:sp>
          <p:nvSpPr>
            <p:cNvPr id="10" name="Freeform 10"/>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txBody>
            <a:bodyPr/>
            <a:lstStyle/>
            <a:p>
              <a:endParaRPr lang="en-US"/>
            </a:p>
          </p:txBody>
        </p:sp>
        <p:sp>
          <p:nvSpPr>
            <p:cNvPr id="11" name="TextBox 11"/>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sp>
        <p:nvSpPr>
          <p:cNvPr id="12" name="TextBox 12"/>
          <p:cNvSpPr txBox="1"/>
          <p:nvPr/>
        </p:nvSpPr>
        <p:spPr>
          <a:xfrm>
            <a:off x="9282092" y="3301500"/>
            <a:ext cx="6619358" cy="1161618"/>
          </a:xfrm>
          <a:prstGeom prst="rect">
            <a:avLst/>
          </a:prstGeom>
        </p:spPr>
        <p:txBody>
          <a:bodyPr lIns="0" tIns="0" rIns="0" bIns="0" rtlCol="0" anchor="t">
            <a:spAutoFit/>
          </a:bodyPr>
          <a:lstStyle/>
          <a:p>
            <a:pPr marL="0" lvl="0" indent="0" algn="l">
              <a:lnSpc>
                <a:spcPts val="4511"/>
              </a:lnSpc>
              <a:spcBef>
                <a:spcPct val="0"/>
              </a:spcBef>
            </a:pPr>
            <a:r>
              <a:rPr lang="en-US" sz="3268"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SỬ DỤNG CÁC PHƯƠNG PHÁP KHỞI TẠO CENTROID TỐT HƠN</a:t>
            </a:r>
          </a:p>
        </p:txBody>
      </p:sp>
      <p:sp>
        <p:nvSpPr>
          <p:cNvPr id="13" name="TextBox 13"/>
          <p:cNvSpPr txBox="1"/>
          <p:nvPr/>
        </p:nvSpPr>
        <p:spPr>
          <a:xfrm>
            <a:off x="9144000" y="6044590"/>
            <a:ext cx="6621018" cy="1116596"/>
          </a:xfrm>
          <a:prstGeom prst="rect">
            <a:avLst/>
          </a:prstGeom>
        </p:spPr>
        <p:txBody>
          <a:bodyPr lIns="0" tIns="0" rIns="0" bIns="0" rtlCol="0" anchor="t">
            <a:spAutoFit/>
          </a:bodyPr>
          <a:lstStyle/>
          <a:p>
            <a:pPr marL="0" lvl="0" indent="0" algn="l">
              <a:lnSpc>
                <a:spcPts val="4373"/>
              </a:lnSpc>
              <a:spcBef>
                <a:spcPct val="0"/>
              </a:spcBef>
            </a:pPr>
            <a:r>
              <a:rPr lang="en-US" sz="3168"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KẾT HỢP VỚI CÁC PHƯƠNG PHÁP PHÂN NHÓM KHÁC</a:t>
            </a:r>
          </a:p>
        </p:txBody>
      </p:sp>
      <p:grpSp>
        <p:nvGrpSpPr>
          <p:cNvPr id="14" name="Group 14"/>
          <p:cNvGrpSpPr/>
          <p:nvPr/>
        </p:nvGrpSpPr>
        <p:grpSpPr>
          <a:xfrm>
            <a:off x="17259300" y="2066886"/>
            <a:ext cx="5754080" cy="8220114"/>
            <a:chOff x="0" y="0"/>
            <a:chExt cx="4445000" cy="6350000"/>
          </a:xfrm>
        </p:grpSpPr>
        <p:sp>
          <p:nvSpPr>
            <p:cNvPr id="15" name="Freeform 1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txBody>
            <a:bodyPr/>
            <a:lstStyle/>
            <a:p>
              <a:endParaRPr lang="en-US"/>
            </a:p>
          </p:txBody>
        </p:sp>
      </p:grpSp>
      <p:grpSp>
        <p:nvGrpSpPr>
          <p:cNvPr id="16" name="Group 16"/>
          <p:cNvGrpSpPr/>
          <p:nvPr/>
        </p:nvGrpSpPr>
        <p:grpSpPr>
          <a:xfrm rot="-10800000">
            <a:off x="-4533696" y="16911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txBody>
            <a:bodyPr/>
            <a:lstStyle/>
            <a:p>
              <a:endParaRPr lang="en-US"/>
            </a:p>
          </p:txBody>
        </p:sp>
      </p:grpSp>
      <p:sp>
        <p:nvSpPr>
          <p:cNvPr id="18" name="TextBox 18"/>
          <p:cNvSpPr txBox="1"/>
          <p:nvPr/>
        </p:nvSpPr>
        <p:spPr>
          <a:xfrm>
            <a:off x="2746233" y="4453592"/>
            <a:ext cx="4871918" cy="3003515"/>
          </a:xfrm>
          <a:prstGeom prst="rect">
            <a:avLst/>
          </a:prstGeom>
        </p:spPr>
        <p:txBody>
          <a:bodyPr lIns="0" tIns="0" rIns="0" bIns="0" rtlCol="0" anchor="t">
            <a:spAutoFit/>
          </a:bodyPr>
          <a:lstStyle/>
          <a:p>
            <a:pPr marL="0" lvl="0" indent="0" algn="l">
              <a:lnSpc>
                <a:spcPts val="7884"/>
              </a:lnSpc>
              <a:spcBef>
                <a:spcPct val="0"/>
              </a:spcBef>
            </a:pPr>
            <a:r>
              <a:rPr lang="en-US" sz="6570" b="1" dirty="0">
                <a:solidFill>
                  <a:srgbClr val="FFFFFF"/>
                </a:solidFill>
                <a:latin typeface="Open Sans Extra Bold" panose="020B0604020202020204" charset="0"/>
                <a:ea typeface="Open Sans Extra Bold" panose="020B0604020202020204" charset="0"/>
                <a:cs typeface="Open Sans Extra Bold" panose="020B0604020202020204" charset="0"/>
                <a:sym typeface="Almarai Bold"/>
              </a:rPr>
              <a:t>HƯỚNG PHÁT TRIỂN</a:t>
            </a:r>
          </a:p>
        </p:txBody>
      </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3D7D8">
                <a:alpha val="100000"/>
              </a:srgbClr>
            </a:gs>
            <a:gs pos="50000">
              <a:srgbClr val="489EAB">
                <a:alpha val="100000"/>
              </a:srgbClr>
            </a:gs>
            <a:gs pos="100000">
              <a:srgbClr val="FFFFFF">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690195" y="3049848"/>
            <a:ext cx="7569105" cy="786825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txBody>
            <a:bodyPr/>
            <a:lstStyle/>
            <a:p>
              <a:endParaRPr lang="en-US"/>
            </a:p>
          </p:txBody>
        </p:sp>
      </p:grpSp>
      <p:grpSp>
        <p:nvGrpSpPr>
          <p:cNvPr id="4" name="Group 4"/>
          <p:cNvGrpSpPr/>
          <p:nvPr/>
        </p:nvGrpSpPr>
        <p:grpSpPr>
          <a:xfrm>
            <a:off x="9690195" y="736179"/>
            <a:ext cx="7569105" cy="7868257"/>
            <a:chOff x="0" y="0"/>
            <a:chExt cx="6108573" cy="6350000"/>
          </a:xfrm>
        </p:grpSpPr>
        <p:sp>
          <p:nvSpPr>
            <p:cNvPr id="5" name="Freeform 5"/>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txBody>
            <a:bodyPr/>
            <a:lstStyle/>
            <a:p>
              <a:endParaRPr lang="en-US"/>
            </a:p>
          </p:txBody>
        </p:sp>
      </p:grpSp>
      <p:sp>
        <p:nvSpPr>
          <p:cNvPr id="6" name="TextBox 6"/>
          <p:cNvSpPr txBox="1"/>
          <p:nvPr/>
        </p:nvSpPr>
        <p:spPr>
          <a:xfrm>
            <a:off x="1028700" y="3382511"/>
            <a:ext cx="7475023" cy="2432718"/>
          </a:xfrm>
          <a:prstGeom prst="rect">
            <a:avLst/>
          </a:prstGeom>
        </p:spPr>
        <p:txBody>
          <a:bodyPr lIns="0" tIns="0" rIns="0" bIns="0" rtlCol="0" anchor="t">
            <a:spAutoFit/>
          </a:bodyPr>
          <a:lstStyle/>
          <a:p>
            <a:pPr marL="0" lvl="0" indent="0" algn="l">
              <a:lnSpc>
                <a:spcPts val="9623"/>
              </a:lnSpc>
            </a:pPr>
            <a:r>
              <a:rPr lang="en-US" sz="6873" b="1" spc="419">
                <a:solidFill>
                  <a:srgbClr val="FFFFFF"/>
                </a:solidFill>
                <a:latin typeface="Almarai Bold"/>
                <a:ea typeface="Almarai Bold"/>
                <a:cs typeface="Almarai Bold"/>
                <a:sym typeface="Almarai Bold"/>
              </a:rPr>
              <a:t>THANK YOU FOR LISTENING</a:t>
            </a:r>
          </a:p>
        </p:txBody>
      </p:sp>
      <p:grpSp>
        <p:nvGrpSpPr>
          <p:cNvPr id="7" name="Group 7"/>
          <p:cNvGrpSpPr/>
          <p:nvPr/>
        </p:nvGrpSpPr>
        <p:grpSpPr>
          <a:xfrm>
            <a:off x="9690195" y="-62141"/>
            <a:ext cx="7569105" cy="7868257"/>
            <a:chOff x="0" y="0"/>
            <a:chExt cx="6108573" cy="6350000"/>
          </a:xfrm>
        </p:grpSpPr>
        <p:sp>
          <p:nvSpPr>
            <p:cNvPr id="8" name="Freeform 8"/>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3"/>
              <a:stretch>
                <a:fillRect l="-28012" r="-28012"/>
              </a:stretch>
            </a:blipFill>
          </p:spPr>
          <p:txBody>
            <a:bodyPr/>
            <a:lstStyle/>
            <a:p>
              <a:endParaRPr lang="en-US"/>
            </a:p>
          </p:txBody>
        </p:sp>
      </p:grpSp>
      <p:grpSp>
        <p:nvGrpSpPr>
          <p:cNvPr id="9" name="Group 9"/>
          <p:cNvGrpSpPr/>
          <p:nvPr/>
        </p:nvGrpSpPr>
        <p:grpSpPr>
          <a:xfrm>
            <a:off x="9690195" y="1390043"/>
            <a:ext cx="7569105" cy="7868257"/>
            <a:chOff x="0" y="0"/>
            <a:chExt cx="6108573" cy="6350000"/>
          </a:xfrm>
        </p:grpSpPr>
        <p:sp>
          <p:nvSpPr>
            <p:cNvPr id="10" name="Freeform 10"/>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txBody>
            <a:bodyPr/>
            <a:lstStyle/>
            <a:p>
              <a:endParaRPr lang="en-US"/>
            </a:p>
          </p:txBody>
        </p:sp>
      </p:gr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3539137"/>
            <a:ext cx="16230600" cy="4967775"/>
          </a:xfrm>
          <a:prstGeom prst="rect">
            <a:avLst/>
          </a:prstGeom>
        </p:spPr>
        <p:txBody>
          <a:bodyPr lIns="0" tIns="0" rIns="0" bIns="0" rtlCol="0" anchor="t">
            <a:spAutoFit/>
          </a:bodyPr>
          <a:lstStyle/>
          <a:p>
            <a:pPr algn="just">
              <a:lnSpc>
                <a:spcPts val="3910"/>
              </a:lnSpc>
            </a:pPr>
            <a:r>
              <a:rPr lang="en-US" sz="2793" b="1">
                <a:solidFill>
                  <a:srgbClr val="051D40"/>
                </a:solidFill>
                <a:latin typeface="Poppins Bold"/>
                <a:ea typeface="Poppins Bold"/>
                <a:cs typeface="Poppins Bold"/>
                <a:sym typeface="Poppins Bold"/>
              </a:rPr>
              <a:t>Tên dataset:</a:t>
            </a:r>
            <a:r>
              <a:rPr lang="en-US" sz="2793">
                <a:solidFill>
                  <a:srgbClr val="051D40"/>
                </a:solidFill>
                <a:latin typeface="Poppins"/>
                <a:ea typeface="Poppins"/>
                <a:cs typeface="Poppins"/>
                <a:sym typeface="Poppins"/>
              </a:rPr>
              <a:t>   Customer Segmentation: Clustering</a:t>
            </a:r>
          </a:p>
          <a:p>
            <a:pPr algn="just">
              <a:lnSpc>
                <a:spcPts val="3910"/>
              </a:lnSpc>
            </a:pPr>
            <a:r>
              <a:rPr lang="en-US" sz="2793">
                <a:solidFill>
                  <a:srgbClr val="051D40"/>
                </a:solidFill>
                <a:latin typeface="Poppins"/>
                <a:ea typeface="Poppins"/>
                <a:cs typeface="Poppins"/>
                <a:sym typeface="Poppins"/>
              </a:rPr>
              <a:t>​</a:t>
            </a:r>
            <a:r>
              <a:rPr lang="en-US" sz="2793" b="1">
                <a:solidFill>
                  <a:srgbClr val="051D40"/>
                </a:solidFill>
                <a:latin typeface="Poppins Bold"/>
                <a:ea typeface="Poppins Bold"/>
                <a:cs typeface="Poppins Bold"/>
                <a:sym typeface="Poppins Bold"/>
              </a:rPr>
              <a:t>Nguồn dữ liệu:</a:t>
            </a:r>
            <a:r>
              <a:rPr lang="en-US" sz="2793">
                <a:solidFill>
                  <a:srgbClr val="051D40"/>
                </a:solidFill>
                <a:latin typeface="Poppins"/>
                <a:ea typeface="Poppins"/>
                <a:cs typeface="Poppins"/>
                <a:sym typeface="Poppins"/>
              </a:rPr>
              <a:t> </a:t>
            </a:r>
            <a:r>
              <a:rPr lang="en-US" sz="2793" u="sng">
                <a:solidFill>
                  <a:srgbClr val="051D40"/>
                </a:solidFill>
                <a:latin typeface="Poppins"/>
                <a:ea typeface="Poppins"/>
                <a:cs typeface="Poppins"/>
                <a:sym typeface="Poppins"/>
                <a:hlinkClick r:id="rId2" tooltip="https://www.kaggle.com/datasets/vishakhdapat/customer-segmentation-clustering"/>
              </a:rPr>
              <a:t>https://www.kaggle.com/datasets/vishakhdapat/customer-segmentation-clustering</a:t>
            </a:r>
            <a:r>
              <a:rPr lang="en-US" sz="2793">
                <a:solidFill>
                  <a:srgbClr val="051D40"/>
                </a:solidFill>
                <a:latin typeface="Poppins"/>
                <a:ea typeface="Poppins"/>
                <a:cs typeface="Poppins"/>
                <a:sym typeface="Poppins"/>
              </a:rPr>
              <a:t>/</a:t>
            </a:r>
          </a:p>
          <a:p>
            <a:pPr algn="just">
              <a:lnSpc>
                <a:spcPts val="3910"/>
              </a:lnSpc>
            </a:pPr>
            <a:r>
              <a:rPr lang="en-US" sz="2793">
                <a:solidFill>
                  <a:srgbClr val="051D40"/>
                </a:solidFill>
                <a:latin typeface="Poppins"/>
                <a:ea typeface="Poppins"/>
                <a:cs typeface="Poppins"/>
                <a:sym typeface="Poppins"/>
              </a:rPr>
              <a:t>​</a:t>
            </a:r>
            <a:r>
              <a:rPr lang="en-US" sz="2793" b="1">
                <a:solidFill>
                  <a:srgbClr val="051D40"/>
                </a:solidFill>
                <a:latin typeface="Poppins Bold"/>
                <a:ea typeface="Poppins Bold"/>
                <a:cs typeface="Poppins Bold"/>
                <a:sym typeface="Poppins Bold"/>
              </a:rPr>
              <a:t>Mô tả dữ liệu:</a:t>
            </a:r>
            <a:r>
              <a:rPr lang="en-US" sz="2793">
                <a:solidFill>
                  <a:srgbClr val="051D40"/>
                </a:solidFill>
                <a:latin typeface="Poppins"/>
                <a:ea typeface="Poppins"/>
                <a:cs typeface="Poppins"/>
                <a:sym typeface="Poppins"/>
              </a:rPr>
              <a:t> Dữ liệu cung cấp thông tin chi tiết về hồ sơ khách hàng, cho phép doanh nghiệp phân tích đặc điểm và hành vi của khách hàng. Dữ liệu bao gồm thông tin nhân khẩu học (như năm sinh, trình độ học vấn, tình trạng hôn nhân), cấu trúc hộ gia đình (số lượng trẻ nhỏ, thanh thiếu niên), hành vi mua sắm (chi tiêu theo từng danh mục sản phẩm, kênh mua hàng) và tương tác của khách hàng (phản hồi chiến dịch tiếp thị, khiếu nại, số lượt truy cập website)</a:t>
            </a:r>
          </a:p>
          <a:p>
            <a:pPr algn="just">
              <a:lnSpc>
                <a:spcPts val="3910"/>
              </a:lnSpc>
            </a:pPr>
            <a:r>
              <a:rPr lang="en-US" sz="2793" b="1">
                <a:solidFill>
                  <a:srgbClr val="051D40"/>
                </a:solidFill>
                <a:latin typeface="Poppins Bold"/>
                <a:ea typeface="Poppins Bold"/>
                <a:cs typeface="Poppins Bold"/>
                <a:sym typeface="Poppins Bold"/>
              </a:rPr>
              <a:t>Chi tiết dữ liệu:</a:t>
            </a:r>
            <a:r>
              <a:rPr lang="en-US" sz="2793">
                <a:solidFill>
                  <a:srgbClr val="051D40"/>
                </a:solidFill>
                <a:latin typeface="Poppins"/>
                <a:ea typeface="Poppins"/>
                <a:cs typeface="Poppins"/>
                <a:sym typeface="Poppins"/>
              </a:rPr>
              <a:t> Dữ liệu gồm có 2240 dòng và 29 cột</a:t>
            </a:r>
          </a:p>
        </p:txBody>
      </p:sp>
      <p:grpSp>
        <p:nvGrpSpPr>
          <p:cNvPr id="6" name="Group 6"/>
          <p:cNvGrpSpPr/>
          <p:nvPr/>
        </p:nvGrpSpPr>
        <p:grpSpPr>
          <a:xfrm>
            <a:off x="3926279" y="444764"/>
            <a:ext cx="11552885" cy="1618975"/>
            <a:chOff x="0" y="0"/>
            <a:chExt cx="3042735" cy="426397"/>
          </a:xfrm>
        </p:grpSpPr>
        <p:sp>
          <p:nvSpPr>
            <p:cNvPr id="7" name="Freeform 7"/>
            <p:cNvSpPr/>
            <p:nvPr/>
          </p:nvSpPr>
          <p:spPr>
            <a:xfrm>
              <a:off x="0" y="0"/>
              <a:ext cx="3042735" cy="426397"/>
            </a:xfrm>
            <a:custGeom>
              <a:avLst/>
              <a:gdLst/>
              <a:ahLst/>
              <a:cxnLst/>
              <a:rect l="l" t="t" r="r" b="b"/>
              <a:pathLst>
                <a:path w="3042735" h="426397">
                  <a:moveTo>
                    <a:pt x="0" y="0"/>
                  </a:moveTo>
                  <a:lnTo>
                    <a:pt x="3042735" y="0"/>
                  </a:lnTo>
                  <a:lnTo>
                    <a:pt x="3042735" y="426397"/>
                  </a:lnTo>
                  <a:lnTo>
                    <a:pt x="0" y="426397"/>
                  </a:lnTo>
                  <a:close/>
                </a:path>
              </a:pathLst>
            </a:custGeom>
            <a:solidFill>
              <a:srgbClr val="145DA0"/>
            </a:solidFill>
            <a:ln cap="sq">
              <a:noFill/>
              <a:prstDash val="solid"/>
              <a:miter/>
            </a:ln>
          </p:spPr>
          <p:txBody>
            <a:bodyPr/>
            <a:lstStyle/>
            <a:p>
              <a:endParaRPr lang="en-US"/>
            </a:p>
          </p:txBody>
        </p:sp>
        <p:sp>
          <p:nvSpPr>
            <p:cNvPr id="8" name="TextBox 8"/>
            <p:cNvSpPr txBox="1"/>
            <p:nvPr/>
          </p:nvSpPr>
          <p:spPr>
            <a:xfrm>
              <a:off x="0" y="-38100"/>
              <a:ext cx="3042735" cy="46449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5642018" y="757701"/>
            <a:ext cx="8121406"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DỮ LIỆU</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26279" y="444764"/>
            <a:ext cx="11552885" cy="1618975"/>
            <a:chOff x="0" y="0"/>
            <a:chExt cx="3042735" cy="426397"/>
          </a:xfrm>
        </p:grpSpPr>
        <p:sp>
          <p:nvSpPr>
            <p:cNvPr id="6" name="Freeform 6"/>
            <p:cNvSpPr/>
            <p:nvPr/>
          </p:nvSpPr>
          <p:spPr>
            <a:xfrm>
              <a:off x="0" y="0"/>
              <a:ext cx="3042735" cy="426397"/>
            </a:xfrm>
            <a:custGeom>
              <a:avLst/>
              <a:gdLst/>
              <a:ahLst/>
              <a:cxnLst/>
              <a:rect l="l" t="t" r="r" b="b"/>
              <a:pathLst>
                <a:path w="3042735" h="426397">
                  <a:moveTo>
                    <a:pt x="0" y="0"/>
                  </a:moveTo>
                  <a:lnTo>
                    <a:pt x="3042735" y="0"/>
                  </a:lnTo>
                  <a:lnTo>
                    <a:pt x="3042735" y="426397"/>
                  </a:lnTo>
                  <a:lnTo>
                    <a:pt x="0" y="426397"/>
                  </a:lnTo>
                  <a:close/>
                </a:path>
              </a:pathLst>
            </a:custGeom>
            <a:solidFill>
              <a:srgbClr val="145DA0"/>
            </a:solidFill>
            <a:ln cap="sq">
              <a:noFill/>
              <a:prstDash val="solid"/>
              <a:miter/>
            </a:ln>
          </p:spPr>
          <p:txBody>
            <a:bodyPr/>
            <a:lstStyle/>
            <a:p>
              <a:endParaRPr lang="en-US"/>
            </a:p>
          </p:txBody>
        </p:sp>
        <p:sp>
          <p:nvSpPr>
            <p:cNvPr id="7" name="TextBox 7"/>
            <p:cNvSpPr txBox="1"/>
            <p:nvPr/>
          </p:nvSpPr>
          <p:spPr>
            <a:xfrm>
              <a:off x="0" y="-38100"/>
              <a:ext cx="3042735" cy="46449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6277199" y="2063740"/>
            <a:ext cx="6851044" cy="7654798"/>
          </a:xfrm>
          <a:custGeom>
            <a:avLst/>
            <a:gdLst/>
            <a:ahLst/>
            <a:cxnLst/>
            <a:rect l="l" t="t" r="r" b="b"/>
            <a:pathLst>
              <a:path w="6851044" h="7654798">
                <a:moveTo>
                  <a:pt x="0" y="0"/>
                </a:moveTo>
                <a:lnTo>
                  <a:pt x="6851044" y="0"/>
                </a:lnTo>
                <a:lnTo>
                  <a:pt x="6851044" y="7654798"/>
                </a:lnTo>
                <a:lnTo>
                  <a:pt x="0" y="7654798"/>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5642018" y="757701"/>
            <a:ext cx="8121406"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DỮ LIỆU</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26279" y="444764"/>
            <a:ext cx="11552885" cy="1618975"/>
            <a:chOff x="0" y="0"/>
            <a:chExt cx="3042735" cy="426397"/>
          </a:xfrm>
        </p:grpSpPr>
        <p:sp>
          <p:nvSpPr>
            <p:cNvPr id="6" name="Freeform 6"/>
            <p:cNvSpPr/>
            <p:nvPr/>
          </p:nvSpPr>
          <p:spPr>
            <a:xfrm>
              <a:off x="0" y="0"/>
              <a:ext cx="3042735" cy="426397"/>
            </a:xfrm>
            <a:custGeom>
              <a:avLst/>
              <a:gdLst/>
              <a:ahLst/>
              <a:cxnLst/>
              <a:rect l="l" t="t" r="r" b="b"/>
              <a:pathLst>
                <a:path w="3042735" h="426397">
                  <a:moveTo>
                    <a:pt x="0" y="0"/>
                  </a:moveTo>
                  <a:lnTo>
                    <a:pt x="3042735" y="0"/>
                  </a:lnTo>
                  <a:lnTo>
                    <a:pt x="3042735" y="426397"/>
                  </a:lnTo>
                  <a:lnTo>
                    <a:pt x="0" y="426397"/>
                  </a:lnTo>
                  <a:close/>
                </a:path>
              </a:pathLst>
            </a:custGeom>
            <a:solidFill>
              <a:srgbClr val="145DA0"/>
            </a:solidFill>
            <a:ln cap="sq">
              <a:noFill/>
              <a:prstDash val="solid"/>
              <a:miter/>
            </a:ln>
          </p:spPr>
          <p:txBody>
            <a:bodyPr/>
            <a:lstStyle/>
            <a:p>
              <a:endParaRPr lang="en-US"/>
            </a:p>
          </p:txBody>
        </p:sp>
        <p:sp>
          <p:nvSpPr>
            <p:cNvPr id="7" name="TextBox 7"/>
            <p:cNvSpPr txBox="1"/>
            <p:nvPr/>
          </p:nvSpPr>
          <p:spPr>
            <a:xfrm>
              <a:off x="0" y="-38100"/>
              <a:ext cx="3042735" cy="46449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5221021" y="2401393"/>
            <a:ext cx="8963400" cy="7103495"/>
          </a:xfrm>
          <a:custGeom>
            <a:avLst/>
            <a:gdLst/>
            <a:ahLst/>
            <a:cxnLst/>
            <a:rect l="l" t="t" r="r" b="b"/>
            <a:pathLst>
              <a:path w="8963400" h="7103495">
                <a:moveTo>
                  <a:pt x="0" y="0"/>
                </a:moveTo>
                <a:lnTo>
                  <a:pt x="8963400" y="0"/>
                </a:lnTo>
                <a:lnTo>
                  <a:pt x="8963400" y="7103495"/>
                </a:lnTo>
                <a:lnTo>
                  <a:pt x="0" y="7103495"/>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5642018" y="757701"/>
            <a:ext cx="8121406"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DỮ LIỆU</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26279" y="444764"/>
            <a:ext cx="11552885" cy="1618975"/>
            <a:chOff x="0" y="0"/>
            <a:chExt cx="3042735" cy="426397"/>
          </a:xfrm>
        </p:grpSpPr>
        <p:sp>
          <p:nvSpPr>
            <p:cNvPr id="6" name="Freeform 6"/>
            <p:cNvSpPr/>
            <p:nvPr/>
          </p:nvSpPr>
          <p:spPr>
            <a:xfrm>
              <a:off x="0" y="0"/>
              <a:ext cx="3042735" cy="426397"/>
            </a:xfrm>
            <a:custGeom>
              <a:avLst/>
              <a:gdLst/>
              <a:ahLst/>
              <a:cxnLst/>
              <a:rect l="l" t="t" r="r" b="b"/>
              <a:pathLst>
                <a:path w="3042735" h="426397">
                  <a:moveTo>
                    <a:pt x="0" y="0"/>
                  </a:moveTo>
                  <a:lnTo>
                    <a:pt x="3042735" y="0"/>
                  </a:lnTo>
                  <a:lnTo>
                    <a:pt x="3042735" y="426397"/>
                  </a:lnTo>
                  <a:lnTo>
                    <a:pt x="0" y="426397"/>
                  </a:lnTo>
                  <a:close/>
                </a:path>
              </a:pathLst>
            </a:custGeom>
            <a:solidFill>
              <a:srgbClr val="145DA0"/>
            </a:solidFill>
            <a:ln cap="sq">
              <a:noFill/>
              <a:prstDash val="solid"/>
              <a:miter/>
            </a:ln>
          </p:spPr>
          <p:txBody>
            <a:bodyPr/>
            <a:lstStyle/>
            <a:p>
              <a:endParaRPr lang="en-US"/>
            </a:p>
          </p:txBody>
        </p:sp>
        <p:sp>
          <p:nvSpPr>
            <p:cNvPr id="7" name="TextBox 7"/>
            <p:cNvSpPr txBox="1"/>
            <p:nvPr/>
          </p:nvSpPr>
          <p:spPr>
            <a:xfrm>
              <a:off x="0" y="-38100"/>
              <a:ext cx="3042735" cy="46449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6744928" y="2063740"/>
            <a:ext cx="5915586" cy="7608471"/>
          </a:xfrm>
          <a:custGeom>
            <a:avLst/>
            <a:gdLst/>
            <a:ahLst/>
            <a:cxnLst/>
            <a:rect l="l" t="t" r="r" b="b"/>
            <a:pathLst>
              <a:path w="5915586" h="7608471">
                <a:moveTo>
                  <a:pt x="0" y="0"/>
                </a:moveTo>
                <a:lnTo>
                  <a:pt x="5915586" y="0"/>
                </a:lnTo>
                <a:lnTo>
                  <a:pt x="5915586" y="7608470"/>
                </a:lnTo>
                <a:lnTo>
                  <a:pt x="0" y="7608470"/>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5642018" y="757701"/>
            <a:ext cx="8121406"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DỮ LIỆU</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3677</Words>
  <Application>Microsoft Office PowerPoint</Application>
  <PresentationFormat>Custom</PresentationFormat>
  <Paragraphs>363</Paragraphs>
  <Slides>53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Almarai Bold</vt:lpstr>
      <vt:lpstr>Open Sans Extra Bold</vt:lpstr>
      <vt:lpstr>Open Sans Extra Bold Italics</vt:lpstr>
      <vt:lpstr>Poppins</vt:lpstr>
      <vt:lpstr>Poppins Bold</vt:lpstr>
      <vt:lpstr>Arial</vt:lpstr>
      <vt:lpstr>Calibri</vt:lpstr>
      <vt:lpstr>Noto Serif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Tên dataset: Customer Segmentation: Clustering ​Nguồn dữ liệu: https://www.kaggle.com/datasets/vishakhdapat/customer-segmentation-clustering/ ​Mô tả dữ liệu: Dữ liệu cung cấp thông tin chi tiết về hồ sơ khách hàng, cho phép doanh nghiệp phân tích đặc điểm</dc:title>
  <cp:lastModifiedBy>Trương Vĩnh Thuận</cp:lastModifiedBy>
  <cp:revision>2</cp:revision>
  <dcterms:created xsi:type="dcterms:W3CDTF">2006-08-16T00:00:00Z</dcterms:created>
  <dcterms:modified xsi:type="dcterms:W3CDTF">2024-12-15T23:43:08Z</dcterms:modified>
  <dc:identifier>DAGZWFXIFAk</dc:identifier>
</cp:coreProperties>
</file>